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omments/modernComment_10C_B95673BE.xml" ContentType="application/vnd.ms-powerpoint.comment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60" r:id="rId4"/>
    <p:sldId id="261" r:id="rId5"/>
    <p:sldId id="282" r:id="rId6"/>
    <p:sldId id="288" r:id="rId7"/>
    <p:sldId id="270" r:id="rId8"/>
    <p:sldId id="272" r:id="rId9"/>
    <p:sldId id="271" r:id="rId10"/>
    <p:sldId id="289" r:id="rId11"/>
    <p:sldId id="274" r:id="rId12"/>
    <p:sldId id="291" r:id="rId13"/>
    <p:sldId id="280" r:id="rId14"/>
    <p:sldId id="268" r:id="rId15"/>
    <p:sldId id="279" r:id="rId16"/>
    <p:sldId id="292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CA047F-7CD4-B358-3104-03652A2B4C36}" name="Monroe, Rebecca" initials="MR" userId="S::CNC159@mt.gov::922caa5c-ce0b-418b-86bc-d5c3728d648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144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Distributable &amp; Gross Revenue</a:t>
            </a:r>
          </a:p>
        </c:rich>
      </c:tx>
      <c:layout>
        <c:manualLayout>
          <c:xMode val="edge"/>
          <c:yMode val="edge"/>
          <c:x val="0.26942980136450051"/>
          <c:y val="1.3789958304378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TABLE!$A$22</c:f>
              <c:strCache>
                <c:ptCount val="1"/>
                <c:pt idx="0">
                  <c:v>Total Gross Revenue 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TABLE!$E$21:$I$21</c:f>
              <c:strCache>
                <c:ptCount val="5"/>
                <c:pt idx="0">
                  <c:v>FY2019</c:v>
                </c:pt>
                <c:pt idx="1">
                  <c:v>FY2020</c:v>
                </c:pt>
                <c:pt idx="2">
                  <c:v>FY2021</c:v>
                </c:pt>
                <c:pt idx="3">
                  <c:v>FY2022</c:v>
                </c:pt>
                <c:pt idx="4">
                  <c:v>FY2023</c:v>
                </c:pt>
              </c:strCache>
            </c:strRef>
          </c:cat>
          <c:val>
            <c:numRef>
              <c:f>TABLE!$E$22:$I$22</c:f>
              <c:numCache>
                <c:formatCode>#,##0</c:formatCode>
                <c:ptCount val="5"/>
                <c:pt idx="0">
                  <c:v>99208511</c:v>
                </c:pt>
                <c:pt idx="1">
                  <c:v>92073332</c:v>
                </c:pt>
                <c:pt idx="2">
                  <c:v>107344843.48999999</c:v>
                </c:pt>
                <c:pt idx="3">
                  <c:v>119267122.05</c:v>
                </c:pt>
                <c:pt idx="4">
                  <c:v>161979509.49000001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48-49F3-95D4-489B4928E7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2394224"/>
        <c:axId val="652394880"/>
      </c:barChart>
      <c:lineChart>
        <c:grouping val="standard"/>
        <c:varyColors val="0"/>
        <c:ser>
          <c:idx val="1"/>
          <c:order val="1"/>
          <c:tx>
            <c:strRef>
              <c:f>TABLE!$A$23</c:f>
              <c:strCache>
                <c:ptCount val="1"/>
                <c:pt idx="0">
                  <c:v>Total Distributable Revenue</c:v>
                </c:pt>
              </c:strCache>
            </c:strRef>
          </c:tx>
          <c:spPr>
            <a:ln w="1270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8C48-49F3-95D4-489B4928E7F5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12700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55E7-4ABB-9D64-0D786441E699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12700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E7-4ABB-9D64-0D786441E699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12700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E7-4ABB-9D64-0D786441E699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12700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55E7-4ABB-9D64-0D786441E699}"/>
              </c:ext>
            </c:extLst>
          </c:dPt>
          <c:cat>
            <c:strRef>
              <c:f>TABLE!$E$21:$I$21</c:f>
              <c:strCache>
                <c:ptCount val="5"/>
                <c:pt idx="0">
                  <c:v>FY2019</c:v>
                </c:pt>
                <c:pt idx="1">
                  <c:v>FY2020</c:v>
                </c:pt>
                <c:pt idx="2">
                  <c:v>FY2021</c:v>
                </c:pt>
                <c:pt idx="3">
                  <c:v>FY2022</c:v>
                </c:pt>
                <c:pt idx="4">
                  <c:v>FY2023</c:v>
                </c:pt>
              </c:strCache>
            </c:strRef>
          </c:cat>
          <c:val>
            <c:numRef>
              <c:f>TABLE!$E$23:$I$23</c:f>
              <c:numCache>
                <c:formatCode>#,##0</c:formatCode>
                <c:ptCount val="5"/>
                <c:pt idx="0">
                  <c:v>56525026</c:v>
                </c:pt>
                <c:pt idx="1">
                  <c:v>48380340</c:v>
                </c:pt>
                <c:pt idx="2">
                  <c:v>67455174.210000008</c:v>
                </c:pt>
                <c:pt idx="3">
                  <c:v>62669712.07</c:v>
                </c:pt>
                <c:pt idx="4">
                  <c:v>62225452.691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C48-49F3-95D4-489B4928E7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2394224"/>
        <c:axId val="652394880"/>
      </c:lineChart>
      <c:catAx>
        <c:axId val="65239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2394880"/>
        <c:crosses val="autoZero"/>
        <c:auto val="1"/>
        <c:lblAlgn val="ctr"/>
        <c:lblOffset val="100"/>
        <c:noMultiLvlLbl val="0"/>
      </c:catAx>
      <c:valAx>
        <c:axId val="65239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239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7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lang="en-US" sz="1920" b="1" i="0" u="none" strike="noStrike" kern="1200" spc="100" baseline="0">
                <a:solidFill>
                  <a:prstClr val="white">
                    <a:lumMod val="9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Cambria" panose="02040503050406030204" pitchFamily="18" charset="0"/>
                <a:cs typeface="+mn-cs"/>
              </a:defRPr>
            </a:pPr>
            <a:r>
              <a:rPr lang="en-US" dirty="0"/>
              <a:t> </a:t>
            </a:r>
          </a:p>
          <a:p>
            <a:pPr algn="ctr">
              <a:defRPr/>
            </a:pPr>
            <a:r>
              <a:rPr lang="en-US" sz="2800" baseline="0" dirty="0">
                <a:solidFill>
                  <a:schemeClr val="tx1"/>
                </a:solidFill>
              </a:rPr>
              <a:t>Ag &amp; Grazing Revenues</a:t>
            </a:r>
          </a:p>
        </c:rich>
      </c:tx>
      <c:layout>
        <c:manualLayout>
          <c:xMode val="edge"/>
          <c:yMode val="edge"/>
          <c:x val="0.31826991769001856"/>
          <c:y val="4.85608495482974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920" b="1" i="0" u="none" strike="noStrike" kern="1200" spc="100" baseline="0">
              <a:solidFill>
                <a:prstClr val="white">
                  <a:lumMod val="95000"/>
                </a:prst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928070507726654"/>
          <c:y val="0.34036620793320715"/>
          <c:w val="0.79032660892338258"/>
          <c:h val="0.465233922910971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 Figure 1'!$B$4</c:f>
              <c:strCache>
                <c:ptCount val="1"/>
                <c:pt idx="0">
                  <c:v>Agriculture</c:v>
                </c:pt>
              </c:strCache>
            </c:strRef>
          </c:tx>
          <c:spPr>
            <a:solidFill>
              <a:srgbClr val="ED7D31">
                <a:lumMod val="75000"/>
              </a:srgb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'AR Figure 1'!$A$7:$A$11</c:f>
              <c:strCache>
                <c:ptCount val="5"/>
                <c:pt idx="0">
                  <c:v>FY 2019</c:v>
                </c:pt>
                <c:pt idx="1">
                  <c:v>FY 2020</c:v>
                </c:pt>
                <c:pt idx="2">
                  <c:v>FY 2021</c:v>
                </c:pt>
                <c:pt idx="3">
                  <c:v>FY 2022</c:v>
                </c:pt>
                <c:pt idx="4">
                  <c:v>FY 2023</c:v>
                </c:pt>
              </c:strCache>
            </c:strRef>
          </c:cat>
          <c:val>
            <c:numRef>
              <c:f>'AR Figure 1'!$B$7:$B$11</c:f>
              <c:numCache>
                <c:formatCode>"$"#,##0</c:formatCode>
                <c:ptCount val="5"/>
                <c:pt idx="0">
                  <c:v>16777948</c:v>
                </c:pt>
                <c:pt idx="1">
                  <c:v>14898934</c:v>
                </c:pt>
                <c:pt idx="2">
                  <c:v>16818777</c:v>
                </c:pt>
                <c:pt idx="3">
                  <c:v>15655032</c:v>
                </c:pt>
                <c:pt idx="4">
                  <c:v>13662983.289999999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80-4A2D-A33A-2EBC12BF3BA9}"/>
            </c:ext>
          </c:extLst>
        </c:ser>
        <c:ser>
          <c:idx val="1"/>
          <c:order val="1"/>
          <c:tx>
            <c:strRef>
              <c:f>'AR Figure 1'!$C$4</c:f>
              <c:strCache>
                <c:ptCount val="1"/>
                <c:pt idx="0">
                  <c:v>Grazing</c:v>
                </c:pt>
              </c:strCache>
            </c:strRef>
          </c:tx>
          <c:spPr>
            <a:solidFill>
              <a:srgbClr val="FFC000">
                <a:lumMod val="75000"/>
              </a:srgb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'AR Figure 1'!$A$7:$A$11</c:f>
              <c:strCache>
                <c:ptCount val="5"/>
                <c:pt idx="0">
                  <c:v>FY 2019</c:v>
                </c:pt>
                <c:pt idx="1">
                  <c:v>FY 2020</c:v>
                </c:pt>
                <c:pt idx="2">
                  <c:v>FY 2021</c:v>
                </c:pt>
                <c:pt idx="3">
                  <c:v>FY 2022</c:v>
                </c:pt>
                <c:pt idx="4">
                  <c:v>FY 2023</c:v>
                </c:pt>
              </c:strCache>
            </c:strRef>
          </c:cat>
          <c:val>
            <c:numRef>
              <c:f>'AR Figure 1'!$C$7:$C$11</c:f>
              <c:numCache>
                <c:formatCode>"$"#,##0</c:formatCode>
                <c:ptCount val="5"/>
                <c:pt idx="0">
                  <c:v>13499087</c:v>
                </c:pt>
                <c:pt idx="1">
                  <c:v>13348287</c:v>
                </c:pt>
                <c:pt idx="2">
                  <c:v>13778502</c:v>
                </c:pt>
                <c:pt idx="3">
                  <c:v>13307059</c:v>
                </c:pt>
                <c:pt idx="4">
                  <c:v>16568602.379999999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80-4A2D-A33A-2EBC12BF3B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9545088"/>
        <c:axId val="209546624"/>
      </c:barChart>
      <c:catAx>
        <c:axId val="2095450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1" i="0" u="none" strike="noStrike" kern="1200" spc="100" baseline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209546624"/>
        <c:crosses val="autoZero"/>
        <c:auto val="1"/>
        <c:lblAlgn val="ctr"/>
        <c:lblOffset val="100"/>
        <c:noMultiLvlLbl val="0"/>
      </c:catAx>
      <c:valAx>
        <c:axId val="209546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1" i="0" u="none" strike="noStrike" kern="1200" spc="100" baseline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209545088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7135996123420656E-2"/>
                <c:y val="0.4598594944405837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lang="en-US" sz="1200" b="1" i="0" u="none" strike="noStrike" kern="1200" cap="all" spc="100" baseline="0">
                      <a:solidFill>
                        <a:prstClr val="white">
                          <a:lumMod val="95000"/>
                        </a:prstClr>
                      </a:solidFill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Cambria" panose="02040503050406030204" pitchFamily="18" charset="0"/>
                      <a:cs typeface="+mn-cs"/>
                    </a:defRPr>
                  </a:pPr>
                  <a:r>
                    <a:rPr lang="en-US" sz="1200">
                      <a:solidFill>
                        <a:schemeClr val="tx1"/>
                      </a:solidFill>
                    </a:rPr>
                    <a:t>Millions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lang="en-US" sz="1200" b="1" i="0" u="none" strike="noStrike" kern="1200" cap="all" spc="100" baseline="0">
                    <a:solidFill>
                      <a:prstClr val="white">
                        <a:lumMod val="95000"/>
                      </a:prstClr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100" baseline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Cambria" panose="02040503050406030204" pitchFamily="18" charset="0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100" baseline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Cambria" panose="02040503050406030204" pitchFamily="18" charset="0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spc="100" baseline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A5A5A5"/>
    </a:solidFill>
    <a:ln>
      <a:noFill/>
    </a:ln>
    <a:effectLst/>
  </c:spPr>
  <c:txPr>
    <a:bodyPr/>
    <a:lstStyle/>
    <a:p>
      <a:pPr algn="ctr" rtl="0">
        <a:defRPr lang="en-US" sz="1600" b="1" i="0" u="none" strike="noStrike" kern="1200" spc="100" baseline="0">
          <a:solidFill>
            <a:prstClr val="white">
              <a:lumMod val="95000"/>
            </a:prst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Cambria" panose="02040503050406030204" pitchFamily="18" charset="0"/>
          <a:cs typeface="+mn-cs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Cambria" panose="02040503050406030204" pitchFamily="18" charset="0"/>
                <a:cs typeface="+mn-cs"/>
              </a:defRPr>
            </a:pPr>
            <a:r>
              <a:rPr lang="en-US" sz="2800" dirty="0">
                <a:solidFill>
                  <a:schemeClr val="tx1"/>
                </a:solidFill>
                <a:latin typeface="+mn-lt"/>
                <a:ea typeface="Cambria" panose="02040503050406030204" pitchFamily="18" charset="0"/>
              </a:rPr>
              <a:t>Mineral Revenues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876184612243081"/>
          <c:y val="0.1458536744266852"/>
          <c:w val="0.86852627658328629"/>
          <c:h val="0.729096597372955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'AR Figure 4'!$A$3</c:f>
              <c:strCache>
                <c:ptCount val="1"/>
                <c:pt idx="0">
                  <c:v>Oil &amp; Gas 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'AR Figure 4'!$E$2:$I$2</c:f>
              <c:strCache>
                <c:ptCount val="5"/>
                <c:pt idx="0">
                  <c:v>FY 2019</c:v>
                </c:pt>
                <c:pt idx="1">
                  <c:v>FY 2020</c:v>
                </c:pt>
                <c:pt idx="2">
                  <c:v>FY 2021</c:v>
                </c:pt>
                <c:pt idx="3">
                  <c:v>FY 2022</c:v>
                </c:pt>
                <c:pt idx="4">
                  <c:v>FY 2023</c:v>
                </c:pt>
              </c:strCache>
            </c:strRef>
          </c:cat>
          <c:val>
            <c:numRef>
              <c:f>'AR Figure 4'!$E$3:$I$3</c:f>
              <c:numCache>
                <c:formatCode>_(* #,##0_);_(* \(#,##0\);_(* "-"??_);_(@_)</c:formatCode>
                <c:ptCount val="5"/>
                <c:pt idx="0">
                  <c:v>12617552</c:v>
                </c:pt>
                <c:pt idx="1">
                  <c:v>8229394.1300000008</c:v>
                </c:pt>
                <c:pt idx="2">
                  <c:v>6736616</c:v>
                </c:pt>
                <c:pt idx="3">
                  <c:v>12877353</c:v>
                </c:pt>
                <c:pt idx="4">
                  <c:v>21492539.200000003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60-4195-BB33-D1D9FE01922B}"/>
            </c:ext>
          </c:extLst>
        </c:ser>
        <c:ser>
          <c:idx val="1"/>
          <c:order val="1"/>
          <c:tx>
            <c:strRef>
              <c:f>'AR Figure 4'!$A$4</c:f>
              <c:strCache>
                <c:ptCount val="1"/>
                <c:pt idx="0">
                  <c:v>Gravel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'AR Figure 4'!$E$2:$I$2</c:f>
              <c:strCache>
                <c:ptCount val="5"/>
                <c:pt idx="0">
                  <c:v>FY 2019</c:v>
                </c:pt>
                <c:pt idx="1">
                  <c:v>FY 2020</c:v>
                </c:pt>
                <c:pt idx="2">
                  <c:v>FY 2021</c:v>
                </c:pt>
                <c:pt idx="3">
                  <c:v>FY 2022</c:v>
                </c:pt>
                <c:pt idx="4">
                  <c:v>FY 2023</c:v>
                </c:pt>
              </c:strCache>
            </c:strRef>
          </c:cat>
          <c:val>
            <c:numRef>
              <c:f>'AR Figure 4'!$E$4:$I$4</c:f>
              <c:numCache>
                <c:formatCode>_(* #,##0_);_(* \(#,##0\);_(* "-"??_);_(@_)</c:formatCode>
                <c:ptCount val="5"/>
                <c:pt idx="0">
                  <c:v>383565</c:v>
                </c:pt>
                <c:pt idx="1">
                  <c:v>376933.35000000003</c:v>
                </c:pt>
                <c:pt idx="2">
                  <c:v>294986</c:v>
                </c:pt>
                <c:pt idx="3">
                  <c:v>428014</c:v>
                </c:pt>
                <c:pt idx="4">
                  <c:v>352774.09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60-4195-BB33-D1D9FE01922B}"/>
            </c:ext>
          </c:extLst>
        </c:ser>
        <c:ser>
          <c:idx val="2"/>
          <c:order val="2"/>
          <c:tx>
            <c:strRef>
              <c:f>'AR Figure 4'!$A$5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'AR Figure 4'!$E$2:$I$2</c:f>
              <c:strCache>
                <c:ptCount val="5"/>
                <c:pt idx="0">
                  <c:v>FY 2019</c:v>
                </c:pt>
                <c:pt idx="1">
                  <c:v>FY 2020</c:v>
                </c:pt>
                <c:pt idx="2">
                  <c:v>FY 2021</c:v>
                </c:pt>
                <c:pt idx="3">
                  <c:v>FY 2022</c:v>
                </c:pt>
                <c:pt idx="4">
                  <c:v>FY 2023</c:v>
                </c:pt>
              </c:strCache>
            </c:strRef>
          </c:cat>
          <c:val>
            <c:numRef>
              <c:f>'AR Figure 4'!$E$5:$I$5</c:f>
              <c:numCache>
                <c:formatCode>_(* #,##0_);_(* \(#,##0\);_(* "-"??_);_(@_)</c:formatCode>
                <c:ptCount val="5"/>
                <c:pt idx="0">
                  <c:v>11408469</c:v>
                </c:pt>
                <c:pt idx="1">
                  <c:v>13698006.01</c:v>
                </c:pt>
                <c:pt idx="2">
                  <c:v>13138477</c:v>
                </c:pt>
                <c:pt idx="3">
                  <c:v>27746108</c:v>
                </c:pt>
                <c:pt idx="4">
                  <c:v>46268810.530000001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60-4195-BB33-D1D9FE01922B}"/>
            </c:ext>
          </c:extLst>
        </c:ser>
        <c:ser>
          <c:idx val="3"/>
          <c:order val="3"/>
          <c:tx>
            <c:strRef>
              <c:f>'AR Figure 4'!$A$6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'AR Figure 4'!$E$2:$I$2</c:f>
              <c:strCache>
                <c:ptCount val="5"/>
                <c:pt idx="0">
                  <c:v>FY 2019</c:v>
                </c:pt>
                <c:pt idx="1">
                  <c:v>FY 2020</c:v>
                </c:pt>
                <c:pt idx="2">
                  <c:v>FY 2021</c:v>
                </c:pt>
                <c:pt idx="3">
                  <c:v>FY 2022</c:v>
                </c:pt>
                <c:pt idx="4">
                  <c:v>FY 2023</c:v>
                </c:pt>
              </c:strCache>
            </c:strRef>
          </c:cat>
          <c:val>
            <c:numRef>
              <c:f>'AR Figure 4'!$E$6:$I$6</c:f>
              <c:numCache>
                <c:formatCode>_(* #,##0_);_(* \(#,##0\);_(* "-"??_);_(@_)</c:formatCode>
                <c:ptCount val="5"/>
                <c:pt idx="0">
                  <c:v>52146</c:v>
                </c:pt>
                <c:pt idx="1">
                  <c:v>102957.07</c:v>
                </c:pt>
                <c:pt idx="2">
                  <c:v>95086</c:v>
                </c:pt>
                <c:pt idx="3">
                  <c:v>33667</c:v>
                </c:pt>
                <c:pt idx="4">
                  <c:v>56919.72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60-4195-BB33-D1D9FE0192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8849400"/>
        <c:axId val="698852024"/>
        <c:axId val="0"/>
      </c:bar3DChart>
      <c:catAx>
        <c:axId val="698849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852024"/>
        <c:crosses val="autoZero"/>
        <c:auto val="1"/>
        <c:lblAlgn val="ctr"/>
        <c:lblOffset val="100"/>
        <c:noMultiLvlLbl val="0"/>
      </c:catAx>
      <c:valAx>
        <c:axId val="698852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849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436439664955657"/>
          <c:y val="0.93012725851285616"/>
          <c:w val="0.37127110620888809"/>
          <c:h val="6.98727414871438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Cambria" panose="02040503050406030204" pitchFamily="18" charset="0"/>
                <a:cs typeface="+mn-cs"/>
              </a:defRPr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Timber Volume Sold and Harvested</a:t>
            </a:r>
          </a:p>
        </c:rich>
      </c:tx>
      <c:layout>
        <c:manualLayout>
          <c:xMode val="edge"/>
          <c:yMode val="edge"/>
          <c:x val="0.1764530967162129"/>
          <c:y val="2.37921299513551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739313671941244"/>
          <c:y val="0.1937339903781515"/>
          <c:w val="0.73986227859802778"/>
          <c:h val="0.5707818482600588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'AR Figure 2'!$B$4</c:f>
              <c:strCache>
                <c:ptCount val="1"/>
                <c:pt idx="0">
                  <c:v>Timber Volume Sold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'AR Figure 2'!$A$24:$A$28</c:f>
              <c:strCache>
                <c:ptCount val="5"/>
                <c:pt idx="0">
                  <c:v>FY 2019</c:v>
                </c:pt>
                <c:pt idx="1">
                  <c:v>FY 2020</c:v>
                </c:pt>
                <c:pt idx="2">
                  <c:v>FY 2021</c:v>
                </c:pt>
                <c:pt idx="3">
                  <c:v>FY 2022</c:v>
                </c:pt>
                <c:pt idx="4">
                  <c:v>FY 2023</c:v>
                </c:pt>
              </c:strCache>
              <c:extLst/>
            </c:strRef>
          </c:cat>
          <c:val>
            <c:numRef>
              <c:f>'AR Figure 2'!$B$24:$B$28</c:f>
              <c:numCache>
                <c:formatCode>0.0</c:formatCode>
                <c:ptCount val="5"/>
                <c:pt idx="0">
                  <c:v>54</c:v>
                </c:pt>
                <c:pt idx="1">
                  <c:v>53.9</c:v>
                </c:pt>
                <c:pt idx="2">
                  <c:v>57.7</c:v>
                </c:pt>
                <c:pt idx="3">
                  <c:v>56.7</c:v>
                </c:pt>
                <c:pt idx="4">
                  <c:v>52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189-4426-99F4-8D707A1242CE}"/>
            </c:ext>
          </c:extLst>
        </c:ser>
        <c:ser>
          <c:idx val="2"/>
          <c:order val="1"/>
          <c:tx>
            <c:strRef>
              <c:f>'AR Figure 2'!$C$4</c:f>
              <c:strCache>
                <c:ptCount val="1"/>
                <c:pt idx="0">
                  <c:v>Timber Volume Harvested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'AR Figure 2'!$A$24:$A$28</c:f>
              <c:strCache>
                <c:ptCount val="5"/>
                <c:pt idx="0">
                  <c:v>FY 2019</c:v>
                </c:pt>
                <c:pt idx="1">
                  <c:v>FY 2020</c:v>
                </c:pt>
                <c:pt idx="2">
                  <c:v>FY 2021</c:v>
                </c:pt>
                <c:pt idx="3">
                  <c:v>FY 2022</c:v>
                </c:pt>
                <c:pt idx="4">
                  <c:v>FY 2023</c:v>
                </c:pt>
              </c:strCache>
              <c:extLst/>
            </c:strRef>
          </c:cat>
          <c:val>
            <c:numRef>
              <c:f>'AR Figure 2'!$C$24:$C$28</c:f>
              <c:numCache>
                <c:formatCode>0.0</c:formatCode>
                <c:ptCount val="5"/>
                <c:pt idx="0">
                  <c:v>54.8</c:v>
                </c:pt>
                <c:pt idx="1">
                  <c:v>45.3</c:v>
                </c:pt>
                <c:pt idx="2">
                  <c:v>64.099999999999994</c:v>
                </c:pt>
                <c:pt idx="3">
                  <c:v>51</c:v>
                </c:pt>
                <c:pt idx="4">
                  <c:v>46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189-4426-99F4-8D707A1242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26730152"/>
        <c:axId val="1"/>
      </c:barChart>
      <c:catAx>
        <c:axId val="426730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"/>
        <c:crossesAt val="0"/>
        <c:auto val="1"/>
        <c:lblAlgn val="ctr"/>
        <c:lblOffset val="100"/>
        <c:noMultiLvlLbl val="0"/>
      </c:catAx>
      <c:valAx>
        <c:axId val="1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chemeClr val="tx1"/>
                    </a:solidFill>
                  </a:rPr>
                  <a:t>Board Feet (millions)</a:t>
                </a:r>
              </a:p>
            </c:rich>
          </c:tx>
          <c:layout>
            <c:manualLayout>
              <c:xMode val="edge"/>
              <c:yMode val="edge"/>
              <c:x val="4.5666081548723612E-2"/>
              <c:y val="0.287164126755870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730152"/>
        <c:crosses val="autoZero"/>
        <c:crossBetween val="between"/>
        <c:majorUnit val="10"/>
        <c:min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3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Cambria" panose="02040503050406030204" pitchFamily="18" charset="0"/>
                <a:cs typeface="+mn-cs"/>
              </a:defRPr>
            </a:pPr>
            <a:r>
              <a:rPr lang="en-US" sz="2800" dirty="0">
                <a:solidFill>
                  <a:schemeClr val="tx1"/>
                </a:solidFill>
                <a:latin typeface="+mn-lt"/>
                <a:ea typeface="Cambria" panose="02040503050406030204" pitchFamily="18" charset="0"/>
              </a:rPr>
              <a:t>Real Estate Revenues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 Figure 6'!$A$3</c:f>
              <c:strCache>
                <c:ptCount val="1"/>
                <c:pt idx="0">
                  <c:v>Hydro Lease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'AR Figure 6'!$D$1:$H$2</c:f>
              <c:strCache>
                <c:ptCount val="5"/>
                <c:pt idx="0">
                  <c:v>FY 2019</c:v>
                </c:pt>
                <c:pt idx="1">
                  <c:v>FY 2020</c:v>
                </c:pt>
                <c:pt idx="2">
                  <c:v>FY 2021</c:v>
                </c:pt>
                <c:pt idx="3">
                  <c:v>FY 2022</c:v>
                </c:pt>
                <c:pt idx="4">
                  <c:v>FY 2023</c:v>
                </c:pt>
              </c:strCache>
            </c:strRef>
          </c:cat>
          <c:val>
            <c:numRef>
              <c:f>'AR Figure 6'!$D$3:$H$3</c:f>
              <c:numCache>
                <c:formatCode>"$"#,##0</c:formatCode>
                <c:ptCount val="5"/>
                <c:pt idx="0">
                  <c:v>16136.67</c:v>
                </c:pt>
                <c:pt idx="1">
                  <c:v>18693</c:v>
                </c:pt>
                <c:pt idx="2">
                  <c:v>18613</c:v>
                </c:pt>
                <c:pt idx="3" formatCode="_(&quot;$&quot;* #,##0_);_(&quot;$&quot;* \(#,##0\);_(&quot;$&quot;* &quot;-&quot;??_);_(@_)">
                  <c:v>5191270</c:v>
                </c:pt>
                <c:pt idx="4" formatCode="_(&quot;$&quot;* #,##0_);_(&quot;$&quot;* \(#,##0\);_(&quot;$&quot;* &quot;-&quot;??_);_(@_)">
                  <c:v>5581635.0599999996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06-400A-81DD-2FF15682452B}"/>
            </c:ext>
          </c:extLst>
        </c:ser>
        <c:ser>
          <c:idx val="1"/>
          <c:order val="1"/>
          <c:tx>
            <c:strRef>
              <c:f>'AR Figure 6'!$A$4</c:f>
              <c:strCache>
                <c:ptCount val="1"/>
                <c:pt idx="0">
                  <c:v>Commercial Lease 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'AR Figure 6'!$D$1:$H$2</c:f>
              <c:strCache>
                <c:ptCount val="5"/>
                <c:pt idx="0">
                  <c:v>FY 2019</c:v>
                </c:pt>
                <c:pt idx="1">
                  <c:v>FY 2020</c:v>
                </c:pt>
                <c:pt idx="2">
                  <c:v>FY 2021</c:v>
                </c:pt>
                <c:pt idx="3">
                  <c:v>FY 2022</c:v>
                </c:pt>
                <c:pt idx="4">
                  <c:v>FY 2023</c:v>
                </c:pt>
              </c:strCache>
            </c:strRef>
          </c:cat>
          <c:val>
            <c:numRef>
              <c:f>'AR Figure 6'!$D$4:$H$4</c:f>
              <c:numCache>
                <c:formatCode>"$"#,##0</c:formatCode>
                <c:ptCount val="5"/>
                <c:pt idx="0">
                  <c:v>2036305.89</c:v>
                </c:pt>
                <c:pt idx="1">
                  <c:v>2025838</c:v>
                </c:pt>
                <c:pt idx="2">
                  <c:v>2112670</c:v>
                </c:pt>
                <c:pt idx="3" formatCode="_(&quot;$&quot;* #,##0_);_(&quot;$&quot;* \(#,##0\);_(&quot;$&quot;* &quot;-&quot;??_);_(@_)">
                  <c:v>2470379</c:v>
                </c:pt>
                <c:pt idx="4" formatCode="_(&quot;$&quot;* #,##0_);_(&quot;$&quot;* \(#,##0\);_(&quot;$&quot;* &quot;-&quot;??_);_(@_)">
                  <c:v>2444665.8199999998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06-400A-81DD-2FF15682452B}"/>
            </c:ext>
          </c:extLst>
        </c:ser>
        <c:ser>
          <c:idx val="2"/>
          <c:order val="2"/>
          <c:tx>
            <c:strRef>
              <c:f>'AR Figure 6'!$A$5</c:f>
              <c:strCache>
                <c:ptCount val="1"/>
                <c:pt idx="0">
                  <c:v>Cabin Site Leases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'AR Figure 6'!$D$1:$H$2</c:f>
              <c:strCache>
                <c:ptCount val="5"/>
                <c:pt idx="0">
                  <c:v>FY 2019</c:v>
                </c:pt>
                <c:pt idx="1">
                  <c:v>FY 2020</c:v>
                </c:pt>
                <c:pt idx="2">
                  <c:v>FY 2021</c:v>
                </c:pt>
                <c:pt idx="3">
                  <c:v>FY 2022</c:v>
                </c:pt>
                <c:pt idx="4">
                  <c:v>FY 2023</c:v>
                </c:pt>
              </c:strCache>
            </c:strRef>
          </c:cat>
          <c:val>
            <c:numRef>
              <c:f>'AR Figure 6'!$D$5:$H$5</c:f>
              <c:numCache>
                <c:formatCode>"$"#,##0</c:formatCode>
                <c:ptCount val="5"/>
                <c:pt idx="0">
                  <c:v>2430573.5</c:v>
                </c:pt>
                <c:pt idx="1">
                  <c:v>2190128.9</c:v>
                </c:pt>
                <c:pt idx="2">
                  <c:v>2278960</c:v>
                </c:pt>
                <c:pt idx="3" formatCode="_(&quot;$&quot;* #,##0_);_(&quot;$&quot;* \(#,##0\);_(&quot;$&quot;* &quot;-&quot;??_);_(@_)">
                  <c:v>2157465</c:v>
                </c:pt>
                <c:pt idx="4" formatCode="_(&quot;$&quot;* #,##0_);_(&quot;$&quot;* \(#,##0\);_(&quot;$&quot;* &quot;-&quot;??_);_(@_)">
                  <c:v>2103343.92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06-400A-81DD-2FF15682452B}"/>
            </c:ext>
          </c:extLst>
        </c:ser>
        <c:ser>
          <c:idx val="3"/>
          <c:order val="3"/>
          <c:tx>
            <c:strRef>
              <c:f>'AR Figure 6'!$A$6</c:f>
              <c:strCache>
                <c:ptCount val="1"/>
                <c:pt idx="0">
                  <c:v>Rights of Way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'AR Figure 6'!$D$1:$H$2</c:f>
              <c:strCache>
                <c:ptCount val="5"/>
                <c:pt idx="0">
                  <c:v>FY 2019</c:v>
                </c:pt>
                <c:pt idx="1">
                  <c:v>FY 2020</c:v>
                </c:pt>
                <c:pt idx="2">
                  <c:v>FY 2021</c:v>
                </c:pt>
                <c:pt idx="3">
                  <c:v>FY 2022</c:v>
                </c:pt>
                <c:pt idx="4">
                  <c:v>FY 2023</c:v>
                </c:pt>
              </c:strCache>
            </c:strRef>
          </c:cat>
          <c:val>
            <c:numRef>
              <c:f>'AR Figure 6'!$D$6:$H$6</c:f>
              <c:numCache>
                <c:formatCode>"$"#,##0</c:formatCode>
                <c:ptCount val="5"/>
                <c:pt idx="0">
                  <c:v>2102621</c:v>
                </c:pt>
                <c:pt idx="1">
                  <c:v>1592694</c:v>
                </c:pt>
                <c:pt idx="2">
                  <c:v>10740555</c:v>
                </c:pt>
                <c:pt idx="3" formatCode="_(&quot;$&quot;* #,##0_);_(&quot;$&quot;* \(#,##0\);_(&quot;$&quot;* &quot;-&quot;??_);_(@_)">
                  <c:v>783541</c:v>
                </c:pt>
                <c:pt idx="4" formatCode="_(&quot;$&quot;* #,##0_);_(&quot;$&quot;* \(#,##0\);_(&quot;$&quot;* &quot;-&quot;??_);_(@_)">
                  <c:v>9154277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06-400A-81DD-2FF15682452B}"/>
            </c:ext>
          </c:extLst>
        </c:ser>
        <c:ser>
          <c:idx val="4"/>
          <c:order val="4"/>
          <c:tx>
            <c:strRef>
              <c:f>'AR Figure 6'!$A$7</c:f>
              <c:strCache>
                <c:ptCount val="1"/>
                <c:pt idx="0">
                  <c:v>All Other Uses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'AR Figure 6'!$D$1:$H$2</c:f>
              <c:strCache>
                <c:ptCount val="5"/>
                <c:pt idx="0">
                  <c:v>FY 2019</c:v>
                </c:pt>
                <c:pt idx="1">
                  <c:v>FY 2020</c:v>
                </c:pt>
                <c:pt idx="2">
                  <c:v>FY 2021</c:v>
                </c:pt>
                <c:pt idx="3">
                  <c:v>FY 2022</c:v>
                </c:pt>
                <c:pt idx="4">
                  <c:v>FY 2023</c:v>
                </c:pt>
              </c:strCache>
            </c:strRef>
          </c:cat>
          <c:val>
            <c:numRef>
              <c:f>'AR Figure 6'!$D$7:$H$7</c:f>
              <c:numCache>
                <c:formatCode>"$"#,##0</c:formatCode>
                <c:ptCount val="5"/>
                <c:pt idx="0">
                  <c:v>524441.1</c:v>
                </c:pt>
                <c:pt idx="1">
                  <c:v>298099.40999999997</c:v>
                </c:pt>
                <c:pt idx="2">
                  <c:v>322885</c:v>
                </c:pt>
                <c:pt idx="3" formatCode="_(&quot;$&quot;* #,##0_);_(&quot;$&quot;* \(#,##0\);_(&quot;$&quot;* &quot;-&quot;??_);_(@_)">
                  <c:v>47099</c:v>
                </c:pt>
                <c:pt idx="4" formatCode="_(&quot;$&quot;* #,##0_);_(&quot;$&quot;* \(#,##0\);_(&quot;$&quot;* &quot;-&quot;??_);_(@_)">
                  <c:v>47380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06-400A-81DD-2FF156824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64395232"/>
        <c:axId val="564391296"/>
      </c:barChart>
      <c:catAx>
        <c:axId val="56439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4391296"/>
        <c:crosses val="autoZero"/>
        <c:auto val="1"/>
        <c:lblAlgn val="ctr"/>
        <c:lblOffset val="100"/>
        <c:noMultiLvlLbl val="0"/>
      </c:catAx>
      <c:valAx>
        <c:axId val="564391296"/>
        <c:scaling>
          <c:orientation val="minMax"/>
        </c:scaling>
        <c:delete val="0"/>
        <c:axPos val="l"/>
        <c:majorGridlines>
          <c:spPr>
            <a:ln w="19050" cap="flat" cmpd="sng" algn="ctr">
              <a:solidFill>
                <a:schemeClr val="accent3"/>
              </a:solidFill>
              <a:prstDash val="solid"/>
              <a:miter lim="800000"/>
            </a:ln>
            <a:effectLst/>
          </c:spPr>
        </c:majorGridlines>
        <c:minorGridlines>
          <c:spPr>
            <a:ln>
              <a:solidFill>
                <a:schemeClr val="lt1">
                  <a:lumMod val="95000"/>
                  <a:alpha val="5000"/>
                </a:schemeClr>
              </a:solidFill>
            </a:ln>
            <a:effectLst/>
          </c:spPr>
        </c:min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439523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1486235460189542E-2"/>
                <c:y val="0.42213820361362064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tx1"/>
                </a:solidFill>
              </a:rPr>
              <a:t>Recreational</a:t>
            </a:r>
            <a:r>
              <a:rPr lang="en-US" sz="2800" baseline="0" dirty="0">
                <a:solidFill>
                  <a:schemeClr val="tx1"/>
                </a:solidFill>
              </a:rPr>
              <a:t> Use Revenues </a:t>
            </a:r>
            <a:endParaRPr lang="en-US" sz="28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551347367515816"/>
          <c:y val="0.26573519402950047"/>
          <c:w val="0.82483492678253489"/>
          <c:h val="0.510381341015501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 Figure 3'!$A$3</c:f>
              <c:strCache>
                <c:ptCount val="1"/>
                <c:pt idx="0">
                  <c:v>General License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'AR Figure 3'!$D$2:$H$2</c:f>
              <c:strCache>
                <c:ptCount val="5"/>
                <c:pt idx="0">
                  <c:v>FY 2019</c:v>
                </c:pt>
                <c:pt idx="1">
                  <c:v>FY 2020</c:v>
                </c:pt>
                <c:pt idx="2">
                  <c:v>FY 2021</c:v>
                </c:pt>
                <c:pt idx="3">
                  <c:v>FY 2022</c:v>
                </c:pt>
                <c:pt idx="4">
                  <c:v>FY 2023</c:v>
                </c:pt>
              </c:strCache>
            </c:strRef>
          </c:cat>
          <c:val>
            <c:numRef>
              <c:f>'AR Figure 3'!$D$3:$H$3</c:f>
              <c:numCache>
                <c:formatCode>_("$"* #,##0_);_("$"* \(#,##0\);_("$"* "-"??_);_(@_)</c:formatCode>
                <c:ptCount val="5"/>
                <c:pt idx="0">
                  <c:v>149856</c:v>
                </c:pt>
                <c:pt idx="1">
                  <c:v>203681</c:v>
                </c:pt>
                <c:pt idx="2">
                  <c:v>225132</c:v>
                </c:pt>
                <c:pt idx="3">
                  <c:v>234144</c:v>
                </c:pt>
                <c:pt idx="4">
                  <c:v>261772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26-41E6-B136-7119E7C20FF7}"/>
            </c:ext>
          </c:extLst>
        </c:ser>
        <c:ser>
          <c:idx val="1"/>
          <c:order val="1"/>
          <c:tx>
            <c:strRef>
              <c:f>'AR Figure 3'!$A$4</c:f>
              <c:strCache>
                <c:ptCount val="1"/>
                <c:pt idx="0">
                  <c:v>Conservation License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'AR Figure 3'!$D$2:$H$2</c:f>
              <c:strCache>
                <c:ptCount val="5"/>
                <c:pt idx="0">
                  <c:v>FY 2019</c:v>
                </c:pt>
                <c:pt idx="1">
                  <c:v>FY 2020</c:v>
                </c:pt>
                <c:pt idx="2">
                  <c:v>FY 2021</c:v>
                </c:pt>
                <c:pt idx="3">
                  <c:v>FY 2022</c:v>
                </c:pt>
                <c:pt idx="4">
                  <c:v>FY 2023</c:v>
                </c:pt>
              </c:strCache>
            </c:strRef>
          </c:cat>
          <c:val>
            <c:numRef>
              <c:f>'AR Figure 3'!$D$4:$H$4</c:f>
              <c:numCache>
                <c:formatCode>_("$"* #,##0_);_("$"* \(#,##0\);_("$"* "-"??_);_(@_)</c:formatCode>
                <c:ptCount val="5"/>
                <c:pt idx="0">
                  <c:v>999938</c:v>
                </c:pt>
                <c:pt idx="1">
                  <c:v>1052910</c:v>
                </c:pt>
                <c:pt idx="2">
                  <c:v>1170162</c:v>
                </c:pt>
                <c:pt idx="3">
                  <c:v>871792</c:v>
                </c:pt>
                <c:pt idx="4">
                  <c:v>1325626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26-41E6-B136-7119E7C20FF7}"/>
            </c:ext>
          </c:extLst>
        </c:ser>
        <c:ser>
          <c:idx val="2"/>
          <c:order val="2"/>
          <c:tx>
            <c:strRef>
              <c:f>'AR Figure 3'!$A$5</c:f>
              <c:strCache>
                <c:ptCount val="1"/>
                <c:pt idx="0">
                  <c:v>Special Rec Use License 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'AR Figure 3'!$D$2:$H$2</c:f>
              <c:strCache>
                <c:ptCount val="5"/>
                <c:pt idx="0">
                  <c:v>FY 2019</c:v>
                </c:pt>
                <c:pt idx="1">
                  <c:v>FY 2020</c:v>
                </c:pt>
                <c:pt idx="2">
                  <c:v>FY 2021</c:v>
                </c:pt>
                <c:pt idx="3">
                  <c:v>FY 2022</c:v>
                </c:pt>
                <c:pt idx="4">
                  <c:v>FY 2023</c:v>
                </c:pt>
              </c:strCache>
            </c:strRef>
          </c:cat>
          <c:val>
            <c:numRef>
              <c:f>'AR Figure 3'!$D$5:$H$5</c:f>
              <c:numCache>
                <c:formatCode>_("$"* #,##0_);_("$"* \(#,##0\);_("$"* "-"??_);_(@_)</c:formatCode>
                <c:ptCount val="5"/>
                <c:pt idx="0">
                  <c:v>191600</c:v>
                </c:pt>
                <c:pt idx="1">
                  <c:v>171522</c:v>
                </c:pt>
                <c:pt idx="2">
                  <c:v>199694</c:v>
                </c:pt>
                <c:pt idx="3">
                  <c:v>177713</c:v>
                </c:pt>
                <c:pt idx="4">
                  <c:v>270995.84000000003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26-41E6-B136-7119E7C20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5388767"/>
        <c:axId val="55382527"/>
      </c:barChart>
      <c:catAx>
        <c:axId val="55388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82527"/>
        <c:crossesAt val="0"/>
        <c:auto val="1"/>
        <c:lblAlgn val="ctr"/>
        <c:lblOffset val="100"/>
        <c:noMultiLvlLbl val="0"/>
      </c:catAx>
      <c:valAx>
        <c:axId val="55382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88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3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omments/modernComment_10C_B95673B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CAC0EFB-9DFB-4624-BABA-2DB9C1C87CCF}" authorId="{41CA047F-7CD4-B358-3104-03652A2B4C36}" created="2023-11-02T19:12:05.088">
    <pc:sldMkLst xmlns:pc="http://schemas.microsoft.com/office/powerpoint/2013/main/command">
      <pc:docMk/>
      <pc:sldMk cId="3109450686" sldId="268"/>
    </pc:sldMkLst>
    <p188:txBody>
      <a:bodyPr/>
      <a:lstStyle/>
      <a:p>
        <a:r>
          <a:rPr lang="en-US"/>
          <a:t>In FY23, members of the public were required to purchase either a conservation license issued through FWP for hunting and fishing related activities, or a state lands recreational use license for all other dispersed recreation.  
Beginning in FY24, members of the public must only possess a conservation license for all general recreational activities on trust land. 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262EAC-7F40-4C9D-A85C-2BAB6DB56C38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0C70490-33C1-4BCA-B883-A26C39DC971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2023 K-12 School Year Enrollment: 150,573</a:t>
          </a:r>
        </a:p>
      </dgm:t>
    </dgm:pt>
    <dgm:pt modelId="{E3605136-8671-4119-91D9-2656C6F122E7}" type="parTrans" cxnId="{8015AB03-6A35-4335-8376-8D3B6F581017}">
      <dgm:prSet/>
      <dgm:spPr/>
      <dgm:t>
        <a:bodyPr/>
        <a:lstStyle/>
        <a:p>
          <a:endParaRPr lang="en-US"/>
        </a:p>
      </dgm:t>
    </dgm:pt>
    <dgm:pt modelId="{71060DBB-3CF6-4A1D-BAC5-E317B91DA870}" type="sibTrans" cxnId="{8015AB03-6A35-4335-8376-8D3B6F581017}">
      <dgm:prSet/>
      <dgm:spPr/>
      <dgm:t>
        <a:bodyPr/>
        <a:lstStyle/>
        <a:p>
          <a:endParaRPr lang="en-US"/>
        </a:p>
      </dgm:t>
    </dgm:pt>
    <dgm:pt modelId="{43ECE98B-1430-4EEE-9961-14C52B0BB99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OPI Expenditures: $927,854,852</a:t>
          </a:r>
        </a:p>
      </dgm:t>
    </dgm:pt>
    <dgm:pt modelId="{1D757CA9-3A50-4227-BB46-16F98D78DDEE}" type="parTrans" cxnId="{0F4EE829-3594-4B03-928F-ADAF2538C2DB}">
      <dgm:prSet/>
      <dgm:spPr/>
      <dgm:t>
        <a:bodyPr/>
        <a:lstStyle/>
        <a:p>
          <a:endParaRPr lang="en-US"/>
        </a:p>
      </dgm:t>
    </dgm:pt>
    <dgm:pt modelId="{FB2056B9-0EEA-4B58-BAB2-4BCD79124733}" type="sibTrans" cxnId="{0F4EE829-3594-4B03-928F-ADAF2538C2DB}">
      <dgm:prSet/>
      <dgm:spPr/>
      <dgm:t>
        <a:bodyPr/>
        <a:lstStyle/>
        <a:p>
          <a:endParaRPr lang="en-US"/>
        </a:p>
      </dgm:t>
    </dgm:pt>
    <dgm:pt modelId="{3CB025F0-039E-45BF-9738-7E6DC7D493F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OPI Per Pupil Expenditures: $6,162</a:t>
          </a:r>
        </a:p>
      </dgm:t>
    </dgm:pt>
    <dgm:pt modelId="{7236FADA-BF24-4931-81E5-FDD71CD39C03}" type="parTrans" cxnId="{92E6FE8E-55DE-419A-B8EE-316F5C625BF8}">
      <dgm:prSet/>
      <dgm:spPr/>
      <dgm:t>
        <a:bodyPr/>
        <a:lstStyle/>
        <a:p>
          <a:endParaRPr lang="en-US"/>
        </a:p>
      </dgm:t>
    </dgm:pt>
    <dgm:pt modelId="{13B61F66-1C4D-47B4-9BF6-82F183CBABD9}" type="sibTrans" cxnId="{92E6FE8E-55DE-419A-B8EE-316F5C625BF8}">
      <dgm:prSet/>
      <dgm:spPr/>
      <dgm:t>
        <a:bodyPr/>
        <a:lstStyle/>
        <a:p>
          <a:endParaRPr lang="en-US"/>
        </a:p>
      </dgm:t>
    </dgm:pt>
    <dgm:pt modelId="{188A8D90-17A2-4BB7-9E60-D24CB91C1E0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Trust Lands Contribution to the OPI expenditures: 5.24%</a:t>
          </a:r>
        </a:p>
      </dgm:t>
    </dgm:pt>
    <dgm:pt modelId="{3F775C16-352F-4A9F-8CA6-9CA91C34321E}" type="parTrans" cxnId="{0B90EE25-C31C-42A2-B966-96D1E511A591}">
      <dgm:prSet/>
      <dgm:spPr/>
      <dgm:t>
        <a:bodyPr/>
        <a:lstStyle/>
        <a:p>
          <a:endParaRPr lang="en-US"/>
        </a:p>
      </dgm:t>
    </dgm:pt>
    <dgm:pt modelId="{0D4B0494-2309-4345-B595-0ADE1910DF34}" type="sibTrans" cxnId="{0B90EE25-C31C-42A2-B966-96D1E511A591}">
      <dgm:prSet/>
      <dgm:spPr/>
      <dgm:t>
        <a:bodyPr/>
        <a:lstStyle/>
        <a:p>
          <a:endParaRPr lang="en-US"/>
        </a:p>
      </dgm:t>
    </dgm:pt>
    <dgm:pt modelId="{8B82B938-EF6E-47AF-82BA-7B1EBF59A2A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Trust Lands Common Schools GF Distribution: $48.6 million or $323 per student</a:t>
          </a:r>
        </a:p>
      </dgm:t>
    </dgm:pt>
    <dgm:pt modelId="{665B93B9-102F-42FA-B549-91CB0A813882}" type="parTrans" cxnId="{0C35032C-CE23-4EAC-BB75-B0538018AE5E}">
      <dgm:prSet/>
      <dgm:spPr/>
      <dgm:t>
        <a:bodyPr/>
        <a:lstStyle/>
        <a:p>
          <a:endParaRPr lang="en-US"/>
        </a:p>
      </dgm:t>
    </dgm:pt>
    <dgm:pt modelId="{FA82E543-C52A-4887-8B29-6C09664F7E95}" type="sibTrans" cxnId="{0C35032C-CE23-4EAC-BB75-B0538018AE5E}">
      <dgm:prSet/>
      <dgm:spPr/>
      <dgm:t>
        <a:bodyPr/>
        <a:lstStyle/>
        <a:p>
          <a:endParaRPr lang="en-US"/>
        </a:p>
      </dgm:t>
    </dgm:pt>
    <dgm:pt modelId="{0D4A8639-51D1-43B7-9B2F-B879DE65CEC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School Facility &amp; Technology Fund: $9,034,906 </a:t>
          </a:r>
        </a:p>
      </dgm:t>
    </dgm:pt>
    <dgm:pt modelId="{F09A50C2-7269-422B-92FE-1E5154F53094}" type="parTrans" cxnId="{147087C2-65E3-43AC-9E0D-3A8AEEB8209F}">
      <dgm:prSet/>
      <dgm:spPr/>
      <dgm:t>
        <a:bodyPr/>
        <a:lstStyle/>
        <a:p>
          <a:endParaRPr lang="en-US"/>
        </a:p>
      </dgm:t>
    </dgm:pt>
    <dgm:pt modelId="{E6685C7B-F7E8-4D05-B577-AD3F005BBCA8}" type="sibTrans" cxnId="{147087C2-65E3-43AC-9E0D-3A8AEEB8209F}">
      <dgm:prSet/>
      <dgm:spPr/>
      <dgm:t>
        <a:bodyPr/>
        <a:lstStyle/>
        <a:p>
          <a:endParaRPr lang="en-US"/>
        </a:p>
      </dgm:t>
    </dgm:pt>
    <dgm:pt modelId="{BD5A37DF-1927-41F5-B4D6-B9DD7CC8DCAC}" type="pres">
      <dgm:prSet presAssocID="{E2262EAC-7F40-4C9D-A85C-2BAB6DB56C38}" presName="diagram" presStyleCnt="0">
        <dgm:presLayoutVars>
          <dgm:dir/>
          <dgm:resizeHandles val="exact"/>
        </dgm:presLayoutVars>
      </dgm:prSet>
      <dgm:spPr/>
    </dgm:pt>
    <dgm:pt modelId="{4D39EA0E-E481-4716-956B-B73EA36DAB63}" type="pres">
      <dgm:prSet presAssocID="{30C70490-33C1-4BCA-B883-A26C39DC9713}" presName="node" presStyleLbl="node1" presStyleIdx="0" presStyleCnt="6">
        <dgm:presLayoutVars>
          <dgm:bulletEnabled val="1"/>
        </dgm:presLayoutVars>
      </dgm:prSet>
      <dgm:spPr/>
    </dgm:pt>
    <dgm:pt modelId="{B05E4B34-63BF-473F-B512-9678580AB834}" type="pres">
      <dgm:prSet presAssocID="{71060DBB-3CF6-4A1D-BAC5-E317B91DA870}" presName="sibTrans" presStyleCnt="0"/>
      <dgm:spPr/>
    </dgm:pt>
    <dgm:pt modelId="{677C2C4E-8ADF-492E-8D5D-8B086C539523}" type="pres">
      <dgm:prSet presAssocID="{43ECE98B-1430-4EEE-9961-14C52B0BB991}" presName="node" presStyleLbl="node1" presStyleIdx="1" presStyleCnt="6">
        <dgm:presLayoutVars>
          <dgm:bulletEnabled val="1"/>
        </dgm:presLayoutVars>
      </dgm:prSet>
      <dgm:spPr/>
    </dgm:pt>
    <dgm:pt modelId="{F8503C33-65DE-4917-850A-362149A3F793}" type="pres">
      <dgm:prSet presAssocID="{FB2056B9-0EEA-4B58-BAB2-4BCD79124733}" presName="sibTrans" presStyleCnt="0"/>
      <dgm:spPr/>
    </dgm:pt>
    <dgm:pt modelId="{2A161259-ADB6-4776-82CC-E5CA8D4F3DAE}" type="pres">
      <dgm:prSet presAssocID="{3CB025F0-039E-45BF-9738-7E6DC7D493F8}" presName="node" presStyleLbl="node1" presStyleIdx="2" presStyleCnt="6">
        <dgm:presLayoutVars>
          <dgm:bulletEnabled val="1"/>
        </dgm:presLayoutVars>
      </dgm:prSet>
      <dgm:spPr/>
    </dgm:pt>
    <dgm:pt modelId="{DEDFBD04-A9A2-4C72-8562-6423EC8E902F}" type="pres">
      <dgm:prSet presAssocID="{13B61F66-1C4D-47B4-9BF6-82F183CBABD9}" presName="sibTrans" presStyleCnt="0"/>
      <dgm:spPr/>
    </dgm:pt>
    <dgm:pt modelId="{2BABB87F-3F7C-4BBD-9055-92F70522B2BE}" type="pres">
      <dgm:prSet presAssocID="{188A8D90-17A2-4BB7-9E60-D24CB91C1E02}" presName="node" presStyleLbl="node1" presStyleIdx="3" presStyleCnt="6">
        <dgm:presLayoutVars>
          <dgm:bulletEnabled val="1"/>
        </dgm:presLayoutVars>
      </dgm:prSet>
      <dgm:spPr/>
    </dgm:pt>
    <dgm:pt modelId="{7BCD36A7-7D99-4AC2-859E-71EBB7EB87B0}" type="pres">
      <dgm:prSet presAssocID="{0D4B0494-2309-4345-B595-0ADE1910DF34}" presName="sibTrans" presStyleCnt="0"/>
      <dgm:spPr/>
    </dgm:pt>
    <dgm:pt modelId="{9D51B2F3-69FE-483C-AD8C-1678427A326A}" type="pres">
      <dgm:prSet presAssocID="{8B82B938-EF6E-47AF-82BA-7B1EBF59A2A6}" presName="node" presStyleLbl="node1" presStyleIdx="4" presStyleCnt="6">
        <dgm:presLayoutVars>
          <dgm:bulletEnabled val="1"/>
        </dgm:presLayoutVars>
      </dgm:prSet>
      <dgm:spPr/>
    </dgm:pt>
    <dgm:pt modelId="{F9A0F7BD-F180-4192-ADEA-23564E73CFB1}" type="pres">
      <dgm:prSet presAssocID="{FA82E543-C52A-4887-8B29-6C09664F7E95}" presName="sibTrans" presStyleCnt="0"/>
      <dgm:spPr/>
    </dgm:pt>
    <dgm:pt modelId="{55EBEFBE-2D35-4A6C-96FB-68FDACDFE8A5}" type="pres">
      <dgm:prSet presAssocID="{0D4A8639-51D1-43B7-9B2F-B879DE65CEC6}" presName="node" presStyleLbl="node1" presStyleIdx="5" presStyleCnt="6">
        <dgm:presLayoutVars>
          <dgm:bulletEnabled val="1"/>
        </dgm:presLayoutVars>
      </dgm:prSet>
      <dgm:spPr/>
    </dgm:pt>
  </dgm:ptLst>
  <dgm:cxnLst>
    <dgm:cxn modelId="{8015AB03-6A35-4335-8376-8D3B6F581017}" srcId="{E2262EAC-7F40-4C9D-A85C-2BAB6DB56C38}" destId="{30C70490-33C1-4BCA-B883-A26C39DC9713}" srcOrd="0" destOrd="0" parTransId="{E3605136-8671-4119-91D9-2656C6F122E7}" sibTransId="{71060DBB-3CF6-4A1D-BAC5-E317B91DA870}"/>
    <dgm:cxn modelId="{6463311C-3671-41F5-8595-2586B31B39B5}" type="presOf" srcId="{0D4A8639-51D1-43B7-9B2F-B879DE65CEC6}" destId="{55EBEFBE-2D35-4A6C-96FB-68FDACDFE8A5}" srcOrd="0" destOrd="0" presId="urn:microsoft.com/office/officeart/2005/8/layout/default"/>
    <dgm:cxn modelId="{0B90EE25-C31C-42A2-B966-96D1E511A591}" srcId="{E2262EAC-7F40-4C9D-A85C-2BAB6DB56C38}" destId="{188A8D90-17A2-4BB7-9E60-D24CB91C1E02}" srcOrd="3" destOrd="0" parTransId="{3F775C16-352F-4A9F-8CA6-9CA91C34321E}" sibTransId="{0D4B0494-2309-4345-B595-0ADE1910DF34}"/>
    <dgm:cxn modelId="{0F4EE829-3594-4B03-928F-ADAF2538C2DB}" srcId="{E2262EAC-7F40-4C9D-A85C-2BAB6DB56C38}" destId="{43ECE98B-1430-4EEE-9961-14C52B0BB991}" srcOrd="1" destOrd="0" parTransId="{1D757CA9-3A50-4227-BB46-16F98D78DDEE}" sibTransId="{FB2056B9-0EEA-4B58-BAB2-4BCD79124733}"/>
    <dgm:cxn modelId="{0C35032C-CE23-4EAC-BB75-B0538018AE5E}" srcId="{E2262EAC-7F40-4C9D-A85C-2BAB6DB56C38}" destId="{8B82B938-EF6E-47AF-82BA-7B1EBF59A2A6}" srcOrd="4" destOrd="0" parTransId="{665B93B9-102F-42FA-B549-91CB0A813882}" sibTransId="{FA82E543-C52A-4887-8B29-6C09664F7E95}"/>
    <dgm:cxn modelId="{A19D7E5C-916B-48B6-AF33-11D21FC7D32C}" type="presOf" srcId="{E2262EAC-7F40-4C9D-A85C-2BAB6DB56C38}" destId="{BD5A37DF-1927-41F5-B4D6-B9DD7CC8DCAC}" srcOrd="0" destOrd="0" presId="urn:microsoft.com/office/officeart/2005/8/layout/default"/>
    <dgm:cxn modelId="{C6512554-F549-4EE2-B009-F9C5560970B2}" type="presOf" srcId="{43ECE98B-1430-4EEE-9961-14C52B0BB991}" destId="{677C2C4E-8ADF-492E-8D5D-8B086C539523}" srcOrd="0" destOrd="0" presId="urn:microsoft.com/office/officeart/2005/8/layout/default"/>
    <dgm:cxn modelId="{92E6FE8E-55DE-419A-B8EE-316F5C625BF8}" srcId="{E2262EAC-7F40-4C9D-A85C-2BAB6DB56C38}" destId="{3CB025F0-039E-45BF-9738-7E6DC7D493F8}" srcOrd="2" destOrd="0" parTransId="{7236FADA-BF24-4931-81E5-FDD71CD39C03}" sibTransId="{13B61F66-1C4D-47B4-9BF6-82F183CBABD9}"/>
    <dgm:cxn modelId="{147087C2-65E3-43AC-9E0D-3A8AEEB8209F}" srcId="{E2262EAC-7F40-4C9D-A85C-2BAB6DB56C38}" destId="{0D4A8639-51D1-43B7-9B2F-B879DE65CEC6}" srcOrd="5" destOrd="0" parTransId="{F09A50C2-7269-422B-92FE-1E5154F53094}" sibTransId="{E6685C7B-F7E8-4D05-B577-AD3F005BBCA8}"/>
    <dgm:cxn modelId="{356C3ECF-C3AF-4C8D-A627-CF5A6DDF2B78}" type="presOf" srcId="{30C70490-33C1-4BCA-B883-A26C39DC9713}" destId="{4D39EA0E-E481-4716-956B-B73EA36DAB63}" srcOrd="0" destOrd="0" presId="urn:microsoft.com/office/officeart/2005/8/layout/default"/>
    <dgm:cxn modelId="{5B5F99D1-B62F-499B-9F5B-8A1038C2B91D}" type="presOf" srcId="{8B82B938-EF6E-47AF-82BA-7B1EBF59A2A6}" destId="{9D51B2F3-69FE-483C-AD8C-1678427A326A}" srcOrd="0" destOrd="0" presId="urn:microsoft.com/office/officeart/2005/8/layout/default"/>
    <dgm:cxn modelId="{C1DDE8E4-F4AC-41DB-8245-D41E8AADB2FE}" type="presOf" srcId="{188A8D90-17A2-4BB7-9E60-D24CB91C1E02}" destId="{2BABB87F-3F7C-4BBD-9055-92F70522B2BE}" srcOrd="0" destOrd="0" presId="urn:microsoft.com/office/officeart/2005/8/layout/default"/>
    <dgm:cxn modelId="{2E73A4F9-FB0D-4C24-8403-E0080600815E}" type="presOf" srcId="{3CB025F0-039E-45BF-9738-7E6DC7D493F8}" destId="{2A161259-ADB6-4776-82CC-E5CA8D4F3DAE}" srcOrd="0" destOrd="0" presId="urn:microsoft.com/office/officeart/2005/8/layout/default"/>
    <dgm:cxn modelId="{5131DE2E-59AF-45C8-B48E-33DABD680A50}" type="presParOf" srcId="{BD5A37DF-1927-41F5-B4D6-B9DD7CC8DCAC}" destId="{4D39EA0E-E481-4716-956B-B73EA36DAB63}" srcOrd="0" destOrd="0" presId="urn:microsoft.com/office/officeart/2005/8/layout/default"/>
    <dgm:cxn modelId="{55E32867-F52A-4505-94D6-AD44DD613E36}" type="presParOf" srcId="{BD5A37DF-1927-41F5-B4D6-B9DD7CC8DCAC}" destId="{B05E4B34-63BF-473F-B512-9678580AB834}" srcOrd="1" destOrd="0" presId="urn:microsoft.com/office/officeart/2005/8/layout/default"/>
    <dgm:cxn modelId="{45E5E8B5-B0E9-40C4-A749-AD1A319B17C7}" type="presParOf" srcId="{BD5A37DF-1927-41F5-B4D6-B9DD7CC8DCAC}" destId="{677C2C4E-8ADF-492E-8D5D-8B086C539523}" srcOrd="2" destOrd="0" presId="urn:microsoft.com/office/officeart/2005/8/layout/default"/>
    <dgm:cxn modelId="{6DC96377-19B8-47C3-A7A0-8035A19DB727}" type="presParOf" srcId="{BD5A37DF-1927-41F5-B4D6-B9DD7CC8DCAC}" destId="{F8503C33-65DE-4917-850A-362149A3F793}" srcOrd="3" destOrd="0" presId="urn:microsoft.com/office/officeart/2005/8/layout/default"/>
    <dgm:cxn modelId="{E378EF25-F8C4-4634-83AF-DB301AA6E151}" type="presParOf" srcId="{BD5A37DF-1927-41F5-B4D6-B9DD7CC8DCAC}" destId="{2A161259-ADB6-4776-82CC-E5CA8D4F3DAE}" srcOrd="4" destOrd="0" presId="urn:microsoft.com/office/officeart/2005/8/layout/default"/>
    <dgm:cxn modelId="{6C93CF70-30DA-4431-BFA3-4F88CF902F2C}" type="presParOf" srcId="{BD5A37DF-1927-41F5-B4D6-B9DD7CC8DCAC}" destId="{DEDFBD04-A9A2-4C72-8562-6423EC8E902F}" srcOrd="5" destOrd="0" presId="urn:microsoft.com/office/officeart/2005/8/layout/default"/>
    <dgm:cxn modelId="{C5D9C856-9DAE-444C-8D67-A29EAE792DF8}" type="presParOf" srcId="{BD5A37DF-1927-41F5-B4D6-B9DD7CC8DCAC}" destId="{2BABB87F-3F7C-4BBD-9055-92F70522B2BE}" srcOrd="6" destOrd="0" presId="urn:microsoft.com/office/officeart/2005/8/layout/default"/>
    <dgm:cxn modelId="{04ABA7E1-C5DD-4E0E-A8C8-C111CD99AAAD}" type="presParOf" srcId="{BD5A37DF-1927-41F5-B4D6-B9DD7CC8DCAC}" destId="{7BCD36A7-7D99-4AC2-859E-71EBB7EB87B0}" srcOrd="7" destOrd="0" presId="urn:microsoft.com/office/officeart/2005/8/layout/default"/>
    <dgm:cxn modelId="{0A8E66C2-3C52-493D-B54C-B2AC6F6328DD}" type="presParOf" srcId="{BD5A37DF-1927-41F5-B4D6-B9DD7CC8DCAC}" destId="{9D51B2F3-69FE-483C-AD8C-1678427A326A}" srcOrd="8" destOrd="0" presId="urn:microsoft.com/office/officeart/2005/8/layout/default"/>
    <dgm:cxn modelId="{8EE819EF-D144-4EFF-895F-49E4A0C9D457}" type="presParOf" srcId="{BD5A37DF-1927-41F5-B4D6-B9DD7CC8DCAC}" destId="{F9A0F7BD-F180-4192-ADEA-23564E73CFB1}" srcOrd="9" destOrd="0" presId="urn:microsoft.com/office/officeart/2005/8/layout/default"/>
    <dgm:cxn modelId="{AE5351AB-07F5-48A1-9B15-AF657D95AF62}" type="presParOf" srcId="{BD5A37DF-1927-41F5-B4D6-B9DD7CC8DCAC}" destId="{55EBEFBE-2D35-4A6C-96FB-68FDACDFE8A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3253A3-04FD-40A9-A621-C27B1752696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D5F6EC8-328A-4676-B1D9-F1A768E2CA4C}">
      <dgm:prSet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Agriculture &amp; Grazing Management Bureau</a:t>
          </a:r>
        </a:p>
      </dgm:t>
    </dgm:pt>
    <dgm:pt modelId="{42759A04-415E-41E6-8871-2FBD1E223EB4}" type="parTrans" cxnId="{3FDFD46D-CC56-4CC0-B977-33C4FB23DBBE}">
      <dgm:prSet/>
      <dgm:spPr/>
      <dgm:t>
        <a:bodyPr/>
        <a:lstStyle/>
        <a:p>
          <a:endParaRPr lang="en-US"/>
        </a:p>
      </dgm:t>
    </dgm:pt>
    <dgm:pt modelId="{2185A39C-EAE7-4EFF-96C4-295C990FF3F5}" type="sibTrans" cxnId="{3FDFD46D-CC56-4CC0-B977-33C4FB23DBBE}">
      <dgm:prSet/>
      <dgm:spPr/>
      <dgm:t>
        <a:bodyPr/>
        <a:lstStyle/>
        <a:p>
          <a:endParaRPr lang="en-US"/>
        </a:p>
      </dgm:t>
    </dgm:pt>
    <dgm:pt modelId="{F34257E3-D200-4E95-A1AF-65159B3AE54E}">
      <dgm:prSet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Minerals Management Bureau</a:t>
          </a:r>
        </a:p>
      </dgm:t>
    </dgm:pt>
    <dgm:pt modelId="{B5E24F69-65FC-4C9B-87C3-E3597BE75991}" type="parTrans" cxnId="{D9C6598D-3F21-44A6-819D-0A1B0ED15ACF}">
      <dgm:prSet/>
      <dgm:spPr/>
      <dgm:t>
        <a:bodyPr/>
        <a:lstStyle/>
        <a:p>
          <a:endParaRPr lang="en-US"/>
        </a:p>
      </dgm:t>
    </dgm:pt>
    <dgm:pt modelId="{36557A44-1ACE-4105-B9AD-CAEAC53F04B1}" type="sibTrans" cxnId="{D9C6598D-3F21-44A6-819D-0A1B0ED15ACF}">
      <dgm:prSet/>
      <dgm:spPr/>
      <dgm:t>
        <a:bodyPr/>
        <a:lstStyle/>
        <a:p>
          <a:endParaRPr lang="en-US"/>
        </a:p>
      </dgm:t>
    </dgm:pt>
    <dgm:pt modelId="{E7E8EE0C-0FCB-46F8-A418-B25DC12734A5}">
      <dgm:prSet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Forest Management Bureau</a:t>
          </a:r>
        </a:p>
      </dgm:t>
    </dgm:pt>
    <dgm:pt modelId="{463E2646-7FD7-4EE0-AF19-AC429AAD5342}" type="parTrans" cxnId="{BB63795B-0E3F-4711-BD3B-827A3E97FE23}">
      <dgm:prSet/>
      <dgm:spPr/>
      <dgm:t>
        <a:bodyPr/>
        <a:lstStyle/>
        <a:p>
          <a:endParaRPr lang="en-US"/>
        </a:p>
      </dgm:t>
    </dgm:pt>
    <dgm:pt modelId="{FEB5DB1A-7B07-4139-B996-97BC607BCEA4}" type="sibTrans" cxnId="{BB63795B-0E3F-4711-BD3B-827A3E97FE23}">
      <dgm:prSet/>
      <dgm:spPr/>
      <dgm:t>
        <a:bodyPr/>
        <a:lstStyle/>
        <a:p>
          <a:endParaRPr lang="en-US"/>
        </a:p>
      </dgm:t>
    </dgm:pt>
    <dgm:pt modelId="{42AB7728-ACF7-44CA-9806-28858881E524}">
      <dgm:prSet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Real Estate Management Bureau</a:t>
          </a:r>
        </a:p>
      </dgm:t>
    </dgm:pt>
    <dgm:pt modelId="{BE60B5D4-F2BD-42D9-9ACB-296A94ADCD1A}" type="parTrans" cxnId="{6A64F4D9-16F4-4B4E-8204-7BF2441CBE06}">
      <dgm:prSet/>
      <dgm:spPr/>
      <dgm:t>
        <a:bodyPr/>
        <a:lstStyle/>
        <a:p>
          <a:endParaRPr lang="en-US"/>
        </a:p>
      </dgm:t>
    </dgm:pt>
    <dgm:pt modelId="{2301D022-99A5-43CE-8199-448368089271}" type="sibTrans" cxnId="{6A64F4D9-16F4-4B4E-8204-7BF2441CBE06}">
      <dgm:prSet/>
      <dgm:spPr/>
      <dgm:t>
        <a:bodyPr/>
        <a:lstStyle/>
        <a:p>
          <a:endParaRPr lang="en-US"/>
        </a:p>
      </dgm:t>
    </dgm:pt>
    <dgm:pt modelId="{D34D4838-0DDC-4C0C-8B77-1455DF631D55}">
      <dgm:prSet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Recreational Use/Public Access Program</a:t>
          </a:r>
        </a:p>
      </dgm:t>
    </dgm:pt>
    <dgm:pt modelId="{8AEB9FBA-1A20-4E09-884B-C851F89A4355}" type="parTrans" cxnId="{61FF8A5C-B06C-4859-846B-1BAB04366D56}">
      <dgm:prSet/>
      <dgm:spPr/>
      <dgm:t>
        <a:bodyPr/>
        <a:lstStyle/>
        <a:p>
          <a:endParaRPr lang="en-US"/>
        </a:p>
      </dgm:t>
    </dgm:pt>
    <dgm:pt modelId="{A7B6DBA3-56DB-47FF-AAE3-1369621E8782}" type="sibTrans" cxnId="{61FF8A5C-B06C-4859-846B-1BAB04366D56}">
      <dgm:prSet/>
      <dgm:spPr/>
      <dgm:t>
        <a:bodyPr/>
        <a:lstStyle/>
        <a:p>
          <a:endParaRPr lang="en-US"/>
        </a:p>
      </dgm:t>
    </dgm:pt>
    <dgm:pt modelId="{73209FB3-E11D-4D82-8100-EA73BD9E4D6C}" type="pres">
      <dgm:prSet presAssocID="{7B3253A3-04FD-40A9-A621-C27B17526963}" presName="linear" presStyleCnt="0">
        <dgm:presLayoutVars>
          <dgm:animLvl val="lvl"/>
          <dgm:resizeHandles val="exact"/>
        </dgm:presLayoutVars>
      </dgm:prSet>
      <dgm:spPr/>
    </dgm:pt>
    <dgm:pt modelId="{7BE54ECA-ABB8-42A8-BCAE-91A9567C6487}" type="pres">
      <dgm:prSet presAssocID="{ED5F6EC8-328A-4676-B1D9-F1A768E2CA4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A4E688E-6162-4FE2-8FE0-CC998F305835}" type="pres">
      <dgm:prSet presAssocID="{2185A39C-EAE7-4EFF-96C4-295C990FF3F5}" presName="spacer" presStyleCnt="0"/>
      <dgm:spPr/>
    </dgm:pt>
    <dgm:pt modelId="{2FD3CE80-45F8-4193-84CC-E99ADE5DBDCD}" type="pres">
      <dgm:prSet presAssocID="{F34257E3-D200-4E95-A1AF-65159B3AE54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42311FA-0A0B-42FA-9F91-C65CA70D10D5}" type="pres">
      <dgm:prSet presAssocID="{36557A44-1ACE-4105-B9AD-CAEAC53F04B1}" presName="spacer" presStyleCnt="0"/>
      <dgm:spPr/>
    </dgm:pt>
    <dgm:pt modelId="{3DED8B99-A385-4789-BB64-BACE929E9E78}" type="pres">
      <dgm:prSet presAssocID="{E7E8EE0C-0FCB-46F8-A418-B25DC12734A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0C16D76-5136-447F-AFE7-B29463F86FBD}" type="pres">
      <dgm:prSet presAssocID="{FEB5DB1A-7B07-4139-B996-97BC607BCEA4}" presName="spacer" presStyleCnt="0"/>
      <dgm:spPr/>
    </dgm:pt>
    <dgm:pt modelId="{A88CB47A-D494-46E8-86B4-3EEDC684940B}" type="pres">
      <dgm:prSet presAssocID="{42AB7728-ACF7-44CA-9806-28858881E52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3C57BD1-9F53-4EFC-BD2D-CD4C17A46A75}" type="pres">
      <dgm:prSet presAssocID="{2301D022-99A5-43CE-8199-448368089271}" presName="spacer" presStyleCnt="0"/>
      <dgm:spPr/>
    </dgm:pt>
    <dgm:pt modelId="{B9B30FF7-69EC-4179-A600-625052868864}" type="pres">
      <dgm:prSet presAssocID="{D34D4838-0DDC-4C0C-8B77-1455DF631D5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3A2300B-7E07-4ECE-A461-A23AC11EEAC4}" type="presOf" srcId="{42AB7728-ACF7-44CA-9806-28858881E524}" destId="{A88CB47A-D494-46E8-86B4-3EEDC684940B}" srcOrd="0" destOrd="0" presId="urn:microsoft.com/office/officeart/2005/8/layout/vList2"/>
    <dgm:cxn modelId="{3CB91235-767F-40D7-BB78-B334D65F3114}" type="presOf" srcId="{ED5F6EC8-328A-4676-B1D9-F1A768E2CA4C}" destId="{7BE54ECA-ABB8-42A8-BCAE-91A9567C6487}" srcOrd="0" destOrd="0" presId="urn:microsoft.com/office/officeart/2005/8/layout/vList2"/>
    <dgm:cxn modelId="{BB63795B-0E3F-4711-BD3B-827A3E97FE23}" srcId="{7B3253A3-04FD-40A9-A621-C27B17526963}" destId="{E7E8EE0C-0FCB-46F8-A418-B25DC12734A5}" srcOrd="2" destOrd="0" parTransId="{463E2646-7FD7-4EE0-AF19-AC429AAD5342}" sibTransId="{FEB5DB1A-7B07-4139-B996-97BC607BCEA4}"/>
    <dgm:cxn modelId="{61FF8A5C-B06C-4859-846B-1BAB04366D56}" srcId="{7B3253A3-04FD-40A9-A621-C27B17526963}" destId="{D34D4838-0DDC-4C0C-8B77-1455DF631D55}" srcOrd="4" destOrd="0" parTransId="{8AEB9FBA-1A20-4E09-884B-C851F89A4355}" sibTransId="{A7B6DBA3-56DB-47FF-AAE3-1369621E8782}"/>
    <dgm:cxn modelId="{3FDFD46D-CC56-4CC0-B977-33C4FB23DBBE}" srcId="{7B3253A3-04FD-40A9-A621-C27B17526963}" destId="{ED5F6EC8-328A-4676-B1D9-F1A768E2CA4C}" srcOrd="0" destOrd="0" parTransId="{42759A04-415E-41E6-8871-2FBD1E223EB4}" sibTransId="{2185A39C-EAE7-4EFF-96C4-295C990FF3F5}"/>
    <dgm:cxn modelId="{E072D370-A56D-48CE-9612-28900B0545CB}" type="presOf" srcId="{7B3253A3-04FD-40A9-A621-C27B17526963}" destId="{73209FB3-E11D-4D82-8100-EA73BD9E4D6C}" srcOrd="0" destOrd="0" presId="urn:microsoft.com/office/officeart/2005/8/layout/vList2"/>
    <dgm:cxn modelId="{D9C6598D-3F21-44A6-819D-0A1B0ED15ACF}" srcId="{7B3253A3-04FD-40A9-A621-C27B17526963}" destId="{F34257E3-D200-4E95-A1AF-65159B3AE54E}" srcOrd="1" destOrd="0" parTransId="{B5E24F69-65FC-4C9B-87C3-E3597BE75991}" sibTransId="{36557A44-1ACE-4105-B9AD-CAEAC53F04B1}"/>
    <dgm:cxn modelId="{C79E72B2-1C5A-47FC-8DCF-6DE3152209A6}" type="presOf" srcId="{F34257E3-D200-4E95-A1AF-65159B3AE54E}" destId="{2FD3CE80-45F8-4193-84CC-E99ADE5DBDCD}" srcOrd="0" destOrd="0" presId="urn:microsoft.com/office/officeart/2005/8/layout/vList2"/>
    <dgm:cxn modelId="{6A64F4D9-16F4-4B4E-8204-7BF2441CBE06}" srcId="{7B3253A3-04FD-40A9-A621-C27B17526963}" destId="{42AB7728-ACF7-44CA-9806-28858881E524}" srcOrd="3" destOrd="0" parTransId="{BE60B5D4-F2BD-42D9-9ACB-296A94ADCD1A}" sibTransId="{2301D022-99A5-43CE-8199-448368089271}"/>
    <dgm:cxn modelId="{81C334E1-6332-440A-9765-AA0485E4B5CE}" type="presOf" srcId="{E7E8EE0C-0FCB-46F8-A418-B25DC12734A5}" destId="{3DED8B99-A385-4789-BB64-BACE929E9E78}" srcOrd="0" destOrd="0" presId="urn:microsoft.com/office/officeart/2005/8/layout/vList2"/>
    <dgm:cxn modelId="{0C9A8BEC-8E16-4961-A5BC-C15E0D66CD2B}" type="presOf" srcId="{D34D4838-0DDC-4C0C-8B77-1455DF631D55}" destId="{B9B30FF7-69EC-4179-A600-625052868864}" srcOrd="0" destOrd="0" presId="urn:microsoft.com/office/officeart/2005/8/layout/vList2"/>
    <dgm:cxn modelId="{09E1AB10-885A-47E1-9E26-E22F3BC5698E}" type="presParOf" srcId="{73209FB3-E11D-4D82-8100-EA73BD9E4D6C}" destId="{7BE54ECA-ABB8-42A8-BCAE-91A9567C6487}" srcOrd="0" destOrd="0" presId="urn:microsoft.com/office/officeart/2005/8/layout/vList2"/>
    <dgm:cxn modelId="{12FD790A-9310-4998-AFE5-752CA401DB0F}" type="presParOf" srcId="{73209FB3-E11D-4D82-8100-EA73BD9E4D6C}" destId="{3A4E688E-6162-4FE2-8FE0-CC998F305835}" srcOrd="1" destOrd="0" presId="urn:microsoft.com/office/officeart/2005/8/layout/vList2"/>
    <dgm:cxn modelId="{85CFCA0E-22CE-484F-83D2-2BEAD34CB460}" type="presParOf" srcId="{73209FB3-E11D-4D82-8100-EA73BD9E4D6C}" destId="{2FD3CE80-45F8-4193-84CC-E99ADE5DBDCD}" srcOrd="2" destOrd="0" presId="urn:microsoft.com/office/officeart/2005/8/layout/vList2"/>
    <dgm:cxn modelId="{7E15D2C5-B739-4244-B17D-F8E817726229}" type="presParOf" srcId="{73209FB3-E11D-4D82-8100-EA73BD9E4D6C}" destId="{242311FA-0A0B-42FA-9F91-C65CA70D10D5}" srcOrd="3" destOrd="0" presId="urn:microsoft.com/office/officeart/2005/8/layout/vList2"/>
    <dgm:cxn modelId="{06DF11FC-FCC0-4F94-AF21-BDEC32C2470F}" type="presParOf" srcId="{73209FB3-E11D-4D82-8100-EA73BD9E4D6C}" destId="{3DED8B99-A385-4789-BB64-BACE929E9E78}" srcOrd="4" destOrd="0" presId="urn:microsoft.com/office/officeart/2005/8/layout/vList2"/>
    <dgm:cxn modelId="{A850C739-D731-4369-9007-9D4E4C150A6A}" type="presParOf" srcId="{73209FB3-E11D-4D82-8100-EA73BD9E4D6C}" destId="{20C16D76-5136-447F-AFE7-B29463F86FBD}" srcOrd="5" destOrd="0" presId="urn:microsoft.com/office/officeart/2005/8/layout/vList2"/>
    <dgm:cxn modelId="{D5954859-6BFF-4141-A6F9-EE97AF53B3C1}" type="presParOf" srcId="{73209FB3-E11D-4D82-8100-EA73BD9E4D6C}" destId="{A88CB47A-D494-46E8-86B4-3EEDC684940B}" srcOrd="6" destOrd="0" presId="urn:microsoft.com/office/officeart/2005/8/layout/vList2"/>
    <dgm:cxn modelId="{9E49F590-6E75-4A91-A331-E86FD130407F}" type="presParOf" srcId="{73209FB3-E11D-4D82-8100-EA73BD9E4D6C}" destId="{03C57BD1-9F53-4EFC-BD2D-CD4C17A46A75}" srcOrd="7" destOrd="0" presId="urn:microsoft.com/office/officeart/2005/8/layout/vList2"/>
    <dgm:cxn modelId="{F61CB472-D25E-4A02-B51C-73617AC14EEC}" type="presParOf" srcId="{73209FB3-E11D-4D82-8100-EA73BD9E4D6C}" destId="{B9B30FF7-69EC-4179-A600-62505286886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FE924C-4968-416A-8FE0-8FAAF0B0038B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D1C78BE-444B-400A-93DB-892CF0D26971}">
      <dgm:prSet custT="1"/>
      <dgm:spPr/>
      <dgm:t>
        <a:bodyPr/>
        <a:lstStyle/>
        <a:p>
          <a:r>
            <a:rPr lang="en-US" sz="2800" dirty="0"/>
            <a:t>Right of Way/Easement: $9,154,277</a:t>
          </a:r>
        </a:p>
      </dgm:t>
    </dgm:pt>
    <dgm:pt modelId="{5AF6585F-6359-4D74-B162-39C58E6C347F}" type="parTrans" cxnId="{D2F66A30-5F0D-4622-80C8-D2307359C639}">
      <dgm:prSet/>
      <dgm:spPr/>
      <dgm:t>
        <a:bodyPr/>
        <a:lstStyle/>
        <a:p>
          <a:endParaRPr lang="en-US"/>
        </a:p>
      </dgm:t>
    </dgm:pt>
    <dgm:pt modelId="{282AB7A4-1807-4B2A-899C-587E0B98D4DC}" type="sibTrans" cxnId="{D2F66A30-5F0D-4622-80C8-D2307359C639}">
      <dgm:prSet/>
      <dgm:spPr/>
      <dgm:t>
        <a:bodyPr/>
        <a:lstStyle/>
        <a:p>
          <a:endParaRPr lang="en-US"/>
        </a:p>
      </dgm:t>
    </dgm:pt>
    <dgm:pt modelId="{56D696EB-1E06-428F-9B88-7852592D1C93}">
      <dgm:prSet custT="1"/>
      <dgm:spPr/>
      <dgm:t>
        <a:bodyPr/>
        <a:lstStyle/>
        <a:p>
          <a:r>
            <a:rPr lang="en-US" sz="2800" dirty="0"/>
            <a:t>Residential Lease: $2,074,872</a:t>
          </a:r>
        </a:p>
      </dgm:t>
    </dgm:pt>
    <dgm:pt modelId="{4AB701B7-0635-4345-AE76-7862242E5513}" type="parTrans" cxnId="{6672A5FD-9646-4B2E-A886-FD0F4C242666}">
      <dgm:prSet/>
      <dgm:spPr/>
      <dgm:t>
        <a:bodyPr/>
        <a:lstStyle/>
        <a:p>
          <a:endParaRPr lang="en-US"/>
        </a:p>
      </dgm:t>
    </dgm:pt>
    <dgm:pt modelId="{00C2D2C3-9BD4-4285-91C2-423F5E7B35D5}" type="sibTrans" cxnId="{6672A5FD-9646-4B2E-A886-FD0F4C242666}">
      <dgm:prSet/>
      <dgm:spPr/>
      <dgm:t>
        <a:bodyPr/>
        <a:lstStyle/>
        <a:p>
          <a:endParaRPr lang="en-US"/>
        </a:p>
      </dgm:t>
    </dgm:pt>
    <dgm:pt modelId="{1D52417E-632C-4AB5-A089-7F891B106D0D}">
      <dgm:prSet custT="1"/>
      <dgm:spPr/>
      <dgm:t>
        <a:bodyPr/>
        <a:lstStyle/>
        <a:p>
          <a:r>
            <a:rPr lang="en-US" sz="2800" dirty="0"/>
            <a:t>Commercial Leasing &amp; Licensing: $2,157,454</a:t>
          </a:r>
        </a:p>
      </dgm:t>
    </dgm:pt>
    <dgm:pt modelId="{0F5F36DD-E971-4D76-8539-4FB040508A3C}" type="parTrans" cxnId="{480C1549-37F4-4CC6-B9D9-B300229E3E1A}">
      <dgm:prSet/>
      <dgm:spPr/>
      <dgm:t>
        <a:bodyPr/>
        <a:lstStyle/>
        <a:p>
          <a:endParaRPr lang="en-US"/>
        </a:p>
      </dgm:t>
    </dgm:pt>
    <dgm:pt modelId="{594D9465-B436-494C-8EC4-8FC3339133B2}" type="sibTrans" cxnId="{480C1549-37F4-4CC6-B9D9-B300229E3E1A}">
      <dgm:prSet/>
      <dgm:spPr/>
      <dgm:t>
        <a:bodyPr/>
        <a:lstStyle/>
        <a:p>
          <a:endParaRPr lang="en-US"/>
        </a:p>
      </dgm:t>
    </dgm:pt>
    <dgm:pt modelId="{04024DDD-C813-439E-A5C1-C9B9CC5AF88D}">
      <dgm:prSet custT="1"/>
      <dgm:spPr/>
      <dgm:t>
        <a:bodyPr/>
        <a:lstStyle/>
        <a:p>
          <a:r>
            <a:rPr lang="en-US" sz="2800" dirty="0"/>
            <a:t>Conservation/Other Leasing &amp; Licensing: $363,064</a:t>
          </a:r>
        </a:p>
      </dgm:t>
    </dgm:pt>
    <dgm:pt modelId="{FF19C7AE-5F61-4876-8CD2-621DCB037455}" type="parTrans" cxnId="{5F2174E5-36FE-4BBF-9C59-0A70774B3074}">
      <dgm:prSet/>
      <dgm:spPr/>
      <dgm:t>
        <a:bodyPr/>
        <a:lstStyle/>
        <a:p>
          <a:endParaRPr lang="en-US"/>
        </a:p>
      </dgm:t>
    </dgm:pt>
    <dgm:pt modelId="{47B7704E-C100-46F3-BC9F-4909562EA895}" type="sibTrans" cxnId="{5F2174E5-36FE-4BBF-9C59-0A70774B3074}">
      <dgm:prSet/>
      <dgm:spPr/>
      <dgm:t>
        <a:bodyPr/>
        <a:lstStyle/>
        <a:p>
          <a:endParaRPr lang="en-US"/>
        </a:p>
      </dgm:t>
    </dgm:pt>
    <dgm:pt modelId="{0334D3DF-63A6-461C-A12B-5C48D12179BA}">
      <dgm:prSet custT="1"/>
      <dgm:spPr/>
      <dgm:t>
        <a:bodyPr/>
        <a:lstStyle/>
        <a:p>
          <a:r>
            <a:rPr lang="en-US" sz="2800" dirty="0"/>
            <a:t>Hydro Lease: $5,581,635</a:t>
          </a:r>
        </a:p>
      </dgm:t>
    </dgm:pt>
    <dgm:pt modelId="{B6912074-DDA8-445D-AE11-3CFB6E437F85}" type="parTrans" cxnId="{6355A61A-8396-48E0-BB8C-695732D22A0D}">
      <dgm:prSet/>
      <dgm:spPr/>
      <dgm:t>
        <a:bodyPr/>
        <a:lstStyle/>
        <a:p>
          <a:endParaRPr lang="en-US"/>
        </a:p>
      </dgm:t>
    </dgm:pt>
    <dgm:pt modelId="{637B667A-20BC-44B7-BF03-B204D6013FCE}" type="sibTrans" cxnId="{6355A61A-8396-48E0-BB8C-695732D22A0D}">
      <dgm:prSet/>
      <dgm:spPr/>
      <dgm:t>
        <a:bodyPr/>
        <a:lstStyle/>
        <a:p>
          <a:endParaRPr lang="en-US"/>
        </a:p>
      </dgm:t>
    </dgm:pt>
    <dgm:pt modelId="{1F33A4C8-3C80-4894-B868-813320377E49}" type="pres">
      <dgm:prSet presAssocID="{1EFE924C-4968-416A-8FE0-8FAAF0B0038B}" presName="vert0" presStyleCnt="0">
        <dgm:presLayoutVars>
          <dgm:dir/>
          <dgm:animOne val="branch"/>
          <dgm:animLvl val="lvl"/>
        </dgm:presLayoutVars>
      </dgm:prSet>
      <dgm:spPr/>
    </dgm:pt>
    <dgm:pt modelId="{A73ABD0A-E711-469F-B794-E6FD9C80FCE9}" type="pres">
      <dgm:prSet presAssocID="{4D1C78BE-444B-400A-93DB-892CF0D26971}" presName="thickLine" presStyleLbl="alignNode1" presStyleIdx="0" presStyleCnt="5"/>
      <dgm:spPr/>
    </dgm:pt>
    <dgm:pt modelId="{5C543849-E91E-4F7D-BDAE-F63926EF3989}" type="pres">
      <dgm:prSet presAssocID="{4D1C78BE-444B-400A-93DB-892CF0D26971}" presName="horz1" presStyleCnt="0"/>
      <dgm:spPr/>
    </dgm:pt>
    <dgm:pt modelId="{856A1C24-8278-4E17-BE04-5542DC5BA39A}" type="pres">
      <dgm:prSet presAssocID="{4D1C78BE-444B-400A-93DB-892CF0D26971}" presName="tx1" presStyleLbl="revTx" presStyleIdx="0" presStyleCnt="5"/>
      <dgm:spPr/>
    </dgm:pt>
    <dgm:pt modelId="{112FC3E8-4DAF-4DF5-907E-CF85E14FA060}" type="pres">
      <dgm:prSet presAssocID="{4D1C78BE-444B-400A-93DB-892CF0D26971}" presName="vert1" presStyleCnt="0"/>
      <dgm:spPr/>
    </dgm:pt>
    <dgm:pt modelId="{097A5E26-0951-4B55-BDF8-96C9EC7CCD0F}" type="pres">
      <dgm:prSet presAssocID="{56D696EB-1E06-428F-9B88-7852592D1C93}" presName="thickLine" presStyleLbl="alignNode1" presStyleIdx="1" presStyleCnt="5"/>
      <dgm:spPr/>
    </dgm:pt>
    <dgm:pt modelId="{504BE97D-F6FB-4F88-A179-FD84160E5606}" type="pres">
      <dgm:prSet presAssocID="{56D696EB-1E06-428F-9B88-7852592D1C93}" presName="horz1" presStyleCnt="0"/>
      <dgm:spPr/>
    </dgm:pt>
    <dgm:pt modelId="{C12539E0-6D52-49BD-881D-9A1FAFA3A21B}" type="pres">
      <dgm:prSet presAssocID="{56D696EB-1E06-428F-9B88-7852592D1C93}" presName="tx1" presStyleLbl="revTx" presStyleIdx="1" presStyleCnt="5"/>
      <dgm:spPr/>
    </dgm:pt>
    <dgm:pt modelId="{0FD66BCC-4DEA-4BA0-A630-9C8C19ACFAB7}" type="pres">
      <dgm:prSet presAssocID="{56D696EB-1E06-428F-9B88-7852592D1C93}" presName="vert1" presStyleCnt="0"/>
      <dgm:spPr/>
    </dgm:pt>
    <dgm:pt modelId="{C1B6D287-BA44-452C-9C68-D9BAF843ADD9}" type="pres">
      <dgm:prSet presAssocID="{1D52417E-632C-4AB5-A089-7F891B106D0D}" presName="thickLine" presStyleLbl="alignNode1" presStyleIdx="2" presStyleCnt="5"/>
      <dgm:spPr/>
    </dgm:pt>
    <dgm:pt modelId="{0CCBDD01-431B-4874-89C7-5703293CB536}" type="pres">
      <dgm:prSet presAssocID="{1D52417E-632C-4AB5-A089-7F891B106D0D}" presName="horz1" presStyleCnt="0"/>
      <dgm:spPr/>
    </dgm:pt>
    <dgm:pt modelId="{DDBA6DC7-C6C1-41BA-B636-EEE436BE968F}" type="pres">
      <dgm:prSet presAssocID="{1D52417E-632C-4AB5-A089-7F891B106D0D}" presName="tx1" presStyleLbl="revTx" presStyleIdx="2" presStyleCnt="5"/>
      <dgm:spPr/>
    </dgm:pt>
    <dgm:pt modelId="{35603920-17E2-4B45-B908-B835EC4FA258}" type="pres">
      <dgm:prSet presAssocID="{1D52417E-632C-4AB5-A089-7F891B106D0D}" presName="vert1" presStyleCnt="0"/>
      <dgm:spPr/>
    </dgm:pt>
    <dgm:pt modelId="{EE4C0174-B131-41EB-AF74-E2C2FB95DB83}" type="pres">
      <dgm:prSet presAssocID="{04024DDD-C813-439E-A5C1-C9B9CC5AF88D}" presName="thickLine" presStyleLbl="alignNode1" presStyleIdx="3" presStyleCnt="5"/>
      <dgm:spPr/>
    </dgm:pt>
    <dgm:pt modelId="{3602FFB3-499D-4EC0-90E2-6D6674E45DE4}" type="pres">
      <dgm:prSet presAssocID="{04024DDD-C813-439E-A5C1-C9B9CC5AF88D}" presName="horz1" presStyleCnt="0"/>
      <dgm:spPr/>
    </dgm:pt>
    <dgm:pt modelId="{24AD8729-84BB-4337-945C-CC6D2D72FF35}" type="pres">
      <dgm:prSet presAssocID="{04024DDD-C813-439E-A5C1-C9B9CC5AF88D}" presName="tx1" presStyleLbl="revTx" presStyleIdx="3" presStyleCnt="5"/>
      <dgm:spPr/>
    </dgm:pt>
    <dgm:pt modelId="{E2DFC2CF-36FE-40D8-A1D9-B2A205DE9D23}" type="pres">
      <dgm:prSet presAssocID="{04024DDD-C813-439E-A5C1-C9B9CC5AF88D}" presName="vert1" presStyleCnt="0"/>
      <dgm:spPr/>
    </dgm:pt>
    <dgm:pt modelId="{FD370286-FB8D-4CE2-8B48-40CF065DD28B}" type="pres">
      <dgm:prSet presAssocID="{0334D3DF-63A6-461C-A12B-5C48D12179BA}" presName="thickLine" presStyleLbl="alignNode1" presStyleIdx="4" presStyleCnt="5"/>
      <dgm:spPr/>
    </dgm:pt>
    <dgm:pt modelId="{B6976870-B184-4C35-8EF8-304E7A1764AF}" type="pres">
      <dgm:prSet presAssocID="{0334D3DF-63A6-461C-A12B-5C48D12179BA}" presName="horz1" presStyleCnt="0"/>
      <dgm:spPr/>
    </dgm:pt>
    <dgm:pt modelId="{48AD8D98-4D11-43CC-9FB1-E5E14E512378}" type="pres">
      <dgm:prSet presAssocID="{0334D3DF-63A6-461C-A12B-5C48D12179BA}" presName="tx1" presStyleLbl="revTx" presStyleIdx="4" presStyleCnt="5"/>
      <dgm:spPr/>
    </dgm:pt>
    <dgm:pt modelId="{20773709-5C3A-413C-99B5-113C0C8C99BE}" type="pres">
      <dgm:prSet presAssocID="{0334D3DF-63A6-461C-A12B-5C48D12179BA}" presName="vert1" presStyleCnt="0"/>
      <dgm:spPr/>
    </dgm:pt>
  </dgm:ptLst>
  <dgm:cxnLst>
    <dgm:cxn modelId="{4791E319-10FF-4F3D-83A7-75207CF9C79A}" type="presOf" srcId="{04024DDD-C813-439E-A5C1-C9B9CC5AF88D}" destId="{24AD8729-84BB-4337-945C-CC6D2D72FF35}" srcOrd="0" destOrd="0" presId="urn:microsoft.com/office/officeart/2008/layout/LinedList"/>
    <dgm:cxn modelId="{6355A61A-8396-48E0-BB8C-695732D22A0D}" srcId="{1EFE924C-4968-416A-8FE0-8FAAF0B0038B}" destId="{0334D3DF-63A6-461C-A12B-5C48D12179BA}" srcOrd="4" destOrd="0" parTransId="{B6912074-DDA8-445D-AE11-3CFB6E437F85}" sibTransId="{637B667A-20BC-44B7-BF03-B204D6013FCE}"/>
    <dgm:cxn modelId="{D2F66A30-5F0D-4622-80C8-D2307359C639}" srcId="{1EFE924C-4968-416A-8FE0-8FAAF0B0038B}" destId="{4D1C78BE-444B-400A-93DB-892CF0D26971}" srcOrd="0" destOrd="0" parTransId="{5AF6585F-6359-4D74-B162-39C58E6C347F}" sibTransId="{282AB7A4-1807-4B2A-899C-587E0B98D4DC}"/>
    <dgm:cxn modelId="{480C1549-37F4-4CC6-B9D9-B300229E3E1A}" srcId="{1EFE924C-4968-416A-8FE0-8FAAF0B0038B}" destId="{1D52417E-632C-4AB5-A089-7F891B106D0D}" srcOrd="2" destOrd="0" parTransId="{0F5F36DD-E971-4D76-8539-4FB040508A3C}" sibTransId="{594D9465-B436-494C-8EC4-8FC3339133B2}"/>
    <dgm:cxn modelId="{0C90156A-BB3A-4DFD-AFC8-D3FD8A1625B6}" type="presOf" srcId="{1EFE924C-4968-416A-8FE0-8FAAF0B0038B}" destId="{1F33A4C8-3C80-4894-B868-813320377E49}" srcOrd="0" destOrd="0" presId="urn:microsoft.com/office/officeart/2008/layout/LinedList"/>
    <dgm:cxn modelId="{A984EA7E-AEFE-438D-8FEB-73FB0F4693F1}" type="presOf" srcId="{56D696EB-1E06-428F-9B88-7852592D1C93}" destId="{C12539E0-6D52-49BD-881D-9A1FAFA3A21B}" srcOrd="0" destOrd="0" presId="urn:microsoft.com/office/officeart/2008/layout/LinedList"/>
    <dgm:cxn modelId="{1607BFB4-8D73-4AFA-926C-8173B2985D52}" type="presOf" srcId="{4D1C78BE-444B-400A-93DB-892CF0D26971}" destId="{856A1C24-8278-4E17-BE04-5542DC5BA39A}" srcOrd="0" destOrd="0" presId="urn:microsoft.com/office/officeart/2008/layout/LinedList"/>
    <dgm:cxn modelId="{A0406AC3-2629-45C7-B08D-BA044287CFAE}" type="presOf" srcId="{0334D3DF-63A6-461C-A12B-5C48D12179BA}" destId="{48AD8D98-4D11-43CC-9FB1-E5E14E512378}" srcOrd="0" destOrd="0" presId="urn:microsoft.com/office/officeart/2008/layout/LinedList"/>
    <dgm:cxn modelId="{56F757CE-73F8-4126-91F0-8F4C8772B302}" type="presOf" srcId="{1D52417E-632C-4AB5-A089-7F891B106D0D}" destId="{DDBA6DC7-C6C1-41BA-B636-EEE436BE968F}" srcOrd="0" destOrd="0" presId="urn:microsoft.com/office/officeart/2008/layout/LinedList"/>
    <dgm:cxn modelId="{5F2174E5-36FE-4BBF-9C59-0A70774B3074}" srcId="{1EFE924C-4968-416A-8FE0-8FAAF0B0038B}" destId="{04024DDD-C813-439E-A5C1-C9B9CC5AF88D}" srcOrd="3" destOrd="0" parTransId="{FF19C7AE-5F61-4876-8CD2-621DCB037455}" sibTransId="{47B7704E-C100-46F3-BC9F-4909562EA895}"/>
    <dgm:cxn modelId="{6672A5FD-9646-4B2E-A886-FD0F4C242666}" srcId="{1EFE924C-4968-416A-8FE0-8FAAF0B0038B}" destId="{56D696EB-1E06-428F-9B88-7852592D1C93}" srcOrd="1" destOrd="0" parTransId="{4AB701B7-0635-4345-AE76-7862242E5513}" sibTransId="{00C2D2C3-9BD4-4285-91C2-423F5E7B35D5}"/>
    <dgm:cxn modelId="{895A8DD5-8CEA-4B86-914B-071BF029989C}" type="presParOf" srcId="{1F33A4C8-3C80-4894-B868-813320377E49}" destId="{A73ABD0A-E711-469F-B794-E6FD9C80FCE9}" srcOrd="0" destOrd="0" presId="urn:microsoft.com/office/officeart/2008/layout/LinedList"/>
    <dgm:cxn modelId="{6D5417B2-04D3-49A5-8A2C-6D51FF251571}" type="presParOf" srcId="{1F33A4C8-3C80-4894-B868-813320377E49}" destId="{5C543849-E91E-4F7D-BDAE-F63926EF3989}" srcOrd="1" destOrd="0" presId="urn:microsoft.com/office/officeart/2008/layout/LinedList"/>
    <dgm:cxn modelId="{E8DB209B-88A0-46EC-BB1B-2B8E3BA6A5AA}" type="presParOf" srcId="{5C543849-E91E-4F7D-BDAE-F63926EF3989}" destId="{856A1C24-8278-4E17-BE04-5542DC5BA39A}" srcOrd="0" destOrd="0" presId="urn:microsoft.com/office/officeart/2008/layout/LinedList"/>
    <dgm:cxn modelId="{DD7E0288-0C2F-4D1D-BB80-D1562EFE9BCC}" type="presParOf" srcId="{5C543849-E91E-4F7D-BDAE-F63926EF3989}" destId="{112FC3E8-4DAF-4DF5-907E-CF85E14FA060}" srcOrd="1" destOrd="0" presId="urn:microsoft.com/office/officeart/2008/layout/LinedList"/>
    <dgm:cxn modelId="{0104C8F9-7132-43E9-918E-A05C9F170B73}" type="presParOf" srcId="{1F33A4C8-3C80-4894-B868-813320377E49}" destId="{097A5E26-0951-4B55-BDF8-96C9EC7CCD0F}" srcOrd="2" destOrd="0" presId="urn:microsoft.com/office/officeart/2008/layout/LinedList"/>
    <dgm:cxn modelId="{CA1E5E43-C801-4953-BB24-46ADAB77155E}" type="presParOf" srcId="{1F33A4C8-3C80-4894-B868-813320377E49}" destId="{504BE97D-F6FB-4F88-A179-FD84160E5606}" srcOrd="3" destOrd="0" presId="urn:microsoft.com/office/officeart/2008/layout/LinedList"/>
    <dgm:cxn modelId="{59523DC6-465E-4BB1-AD7D-A01D1411F8B4}" type="presParOf" srcId="{504BE97D-F6FB-4F88-A179-FD84160E5606}" destId="{C12539E0-6D52-49BD-881D-9A1FAFA3A21B}" srcOrd="0" destOrd="0" presId="urn:microsoft.com/office/officeart/2008/layout/LinedList"/>
    <dgm:cxn modelId="{DBA40B31-CDFF-4492-B063-F49F80797ABD}" type="presParOf" srcId="{504BE97D-F6FB-4F88-A179-FD84160E5606}" destId="{0FD66BCC-4DEA-4BA0-A630-9C8C19ACFAB7}" srcOrd="1" destOrd="0" presId="urn:microsoft.com/office/officeart/2008/layout/LinedList"/>
    <dgm:cxn modelId="{C3DDB426-64BF-4E33-A891-B2C2D7588FEA}" type="presParOf" srcId="{1F33A4C8-3C80-4894-B868-813320377E49}" destId="{C1B6D287-BA44-452C-9C68-D9BAF843ADD9}" srcOrd="4" destOrd="0" presId="urn:microsoft.com/office/officeart/2008/layout/LinedList"/>
    <dgm:cxn modelId="{A2C4C798-A85B-4090-A25A-7519BAFD12FC}" type="presParOf" srcId="{1F33A4C8-3C80-4894-B868-813320377E49}" destId="{0CCBDD01-431B-4874-89C7-5703293CB536}" srcOrd="5" destOrd="0" presId="urn:microsoft.com/office/officeart/2008/layout/LinedList"/>
    <dgm:cxn modelId="{3C292BB5-56BF-4741-B58C-DBE33FB414D8}" type="presParOf" srcId="{0CCBDD01-431B-4874-89C7-5703293CB536}" destId="{DDBA6DC7-C6C1-41BA-B636-EEE436BE968F}" srcOrd="0" destOrd="0" presId="urn:microsoft.com/office/officeart/2008/layout/LinedList"/>
    <dgm:cxn modelId="{2E905FD7-9242-40F2-AF0D-A8FBDB528D4B}" type="presParOf" srcId="{0CCBDD01-431B-4874-89C7-5703293CB536}" destId="{35603920-17E2-4B45-B908-B835EC4FA258}" srcOrd="1" destOrd="0" presId="urn:microsoft.com/office/officeart/2008/layout/LinedList"/>
    <dgm:cxn modelId="{0C64A90B-D7FF-4355-8FC8-F428270B5677}" type="presParOf" srcId="{1F33A4C8-3C80-4894-B868-813320377E49}" destId="{EE4C0174-B131-41EB-AF74-E2C2FB95DB83}" srcOrd="6" destOrd="0" presId="urn:microsoft.com/office/officeart/2008/layout/LinedList"/>
    <dgm:cxn modelId="{50CDC596-06FD-4686-852D-87597C949E70}" type="presParOf" srcId="{1F33A4C8-3C80-4894-B868-813320377E49}" destId="{3602FFB3-499D-4EC0-90E2-6D6674E45DE4}" srcOrd="7" destOrd="0" presId="urn:microsoft.com/office/officeart/2008/layout/LinedList"/>
    <dgm:cxn modelId="{90F51130-91AB-479E-9F56-C2973FB7DE97}" type="presParOf" srcId="{3602FFB3-499D-4EC0-90E2-6D6674E45DE4}" destId="{24AD8729-84BB-4337-945C-CC6D2D72FF35}" srcOrd="0" destOrd="0" presId="urn:microsoft.com/office/officeart/2008/layout/LinedList"/>
    <dgm:cxn modelId="{E3F0443A-60AD-425E-BDDB-A2D0A2B43F6A}" type="presParOf" srcId="{3602FFB3-499D-4EC0-90E2-6D6674E45DE4}" destId="{E2DFC2CF-36FE-40D8-A1D9-B2A205DE9D23}" srcOrd="1" destOrd="0" presId="urn:microsoft.com/office/officeart/2008/layout/LinedList"/>
    <dgm:cxn modelId="{6EA174C0-65BD-45C6-BDAB-FFD9250E7157}" type="presParOf" srcId="{1F33A4C8-3C80-4894-B868-813320377E49}" destId="{FD370286-FB8D-4CE2-8B48-40CF065DD28B}" srcOrd="8" destOrd="0" presId="urn:microsoft.com/office/officeart/2008/layout/LinedList"/>
    <dgm:cxn modelId="{3294BD54-3126-4676-A7AE-A8D44129369F}" type="presParOf" srcId="{1F33A4C8-3C80-4894-B868-813320377E49}" destId="{B6976870-B184-4C35-8EF8-304E7A1764AF}" srcOrd="9" destOrd="0" presId="urn:microsoft.com/office/officeart/2008/layout/LinedList"/>
    <dgm:cxn modelId="{F8FB729E-D6C5-4E87-A15E-0FD0D4B465E7}" type="presParOf" srcId="{B6976870-B184-4C35-8EF8-304E7A1764AF}" destId="{48AD8D98-4D11-43CC-9FB1-E5E14E512378}" srcOrd="0" destOrd="0" presId="urn:microsoft.com/office/officeart/2008/layout/LinedList"/>
    <dgm:cxn modelId="{5FDB30E3-E5F1-456E-A99C-8BED36734838}" type="presParOf" srcId="{B6976870-B184-4C35-8EF8-304E7A1764AF}" destId="{20773709-5C3A-413C-99B5-113C0C8C99B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9EA0E-E481-4716-956B-B73EA36DAB63}">
      <dsp:nvSpPr>
        <dsp:cNvPr id="0" name=""/>
        <dsp:cNvSpPr/>
      </dsp:nvSpPr>
      <dsp:spPr>
        <a:xfrm>
          <a:off x="545672" y="1800"/>
          <a:ext cx="2766269" cy="16597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2023 K-12 School Year Enrollment: 150,573</a:t>
          </a:r>
        </a:p>
      </dsp:txBody>
      <dsp:txXfrm>
        <a:off x="545672" y="1800"/>
        <a:ext cx="2766269" cy="1659761"/>
      </dsp:txXfrm>
    </dsp:sp>
    <dsp:sp modelId="{677C2C4E-8ADF-492E-8D5D-8B086C539523}">
      <dsp:nvSpPr>
        <dsp:cNvPr id="0" name=""/>
        <dsp:cNvSpPr/>
      </dsp:nvSpPr>
      <dsp:spPr>
        <a:xfrm>
          <a:off x="3588569" y="1800"/>
          <a:ext cx="2766269" cy="1659761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OPI Expenditures: $927,854,852</a:t>
          </a:r>
        </a:p>
      </dsp:txBody>
      <dsp:txXfrm>
        <a:off x="3588569" y="1800"/>
        <a:ext cx="2766269" cy="1659761"/>
      </dsp:txXfrm>
    </dsp:sp>
    <dsp:sp modelId="{2A161259-ADB6-4776-82CC-E5CA8D4F3DAE}">
      <dsp:nvSpPr>
        <dsp:cNvPr id="0" name=""/>
        <dsp:cNvSpPr/>
      </dsp:nvSpPr>
      <dsp:spPr>
        <a:xfrm>
          <a:off x="545672" y="1938189"/>
          <a:ext cx="2766269" cy="1659761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OPI Per Pupil Expenditures: $6,162</a:t>
          </a:r>
        </a:p>
      </dsp:txBody>
      <dsp:txXfrm>
        <a:off x="545672" y="1938189"/>
        <a:ext cx="2766269" cy="1659761"/>
      </dsp:txXfrm>
    </dsp:sp>
    <dsp:sp modelId="{2BABB87F-3F7C-4BBD-9055-92F70522B2BE}">
      <dsp:nvSpPr>
        <dsp:cNvPr id="0" name=""/>
        <dsp:cNvSpPr/>
      </dsp:nvSpPr>
      <dsp:spPr>
        <a:xfrm>
          <a:off x="3588569" y="1938189"/>
          <a:ext cx="2766269" cy="1659761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Trust Lands Contribution to the OPI expenditures: 5.24%</a:t>
          </a:r>
        </a:p>
      </dsp:txBody>
      <dsp:txXfrm>
        <a:off x="3588569" y="1938189"/>
        <a:ext cx="2766269" cy="1659761"/>
      </dsp:txXfrm>
    </dsp:sp>
    <dsp:sp modelId="{9D51B2F3-69FE-483C-AD8C-1678427A326A}">
      <dsp:nvSpPr>
        <dsp:cNvPr id="0" name=""/>
        <dsp:cNvSpPr/>
      </dsp:nvSpPr>
      <dsp:spPr>
        <a:xfrm>
          <a:off x="545672" y="3874578"/>
          <a:ext cx="2766269" cy="1659761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Trust Lands Common Schools GF Distribution: $48.6 million or $323 per student</a:t>
          </a:r>
        </a:p>
      </dsp:txBody>
      <dsp:txXfrm>
        <a:off x="545672" y="3874578"/>
        <a:ext cx="2766269" cy="1659761"/>
      </dsp:txXfrm>
    </dsp:sp>
    <dsp:sp modelId="{55EBEFBE-2D35-4A6C-96FB-68FDACDFE8A5}">
      <dsp:nvSpPr>
        <dsp:cNvPr id="0" name=""/>
        <dsp:cNvSpPr/>
      </dsp:nvSpPr>
      <dsp:spPr>
        <a:xfrm>
          <a:off x="3588569" y="3874578"/>
          <a:ext cx="2766269" cy="165976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School Facility &amp; Technology Fund: $9,034,906 </a:t>
          </a:r>
        </a:p>
      </dsp:txBody>
      <dsp:txXfrm>
        <a:off x="3588569" y="3874578"/>
        <a:ext cx="2766269" cy="16597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54ECA-ABB8-42A8-BCAE-91A9567C6487}">
      <dsp:nvSpPr>
        <dsp:cNvPr id="0" name=""/>
        <dsp:cNvSpPr/>
      </dsp:nvSpPr>
      <dsp:spPr>
        <a:xfrm>
          <a:off x="0" y="8993"/>
          <a:ext cx="6245265" cy="992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Agriculture &amp; Grazing Management Bureau</a:t>
          </a:r>
        </a:p>
      </dsp:txBody>
      <dsp:txXfrm>
        <a:off x="48433" y="57426"/>
        <a:ext cx="6148399" cy="895294"/>
      </dsp:txXfrm>
    </dsp:sp>
    <dsp:sp modelId="{2FD3CE80-45F8-4193-84CC-E99ADE5DBDCD}">
      <dsp:nvSpPr>
        <dsp:cNvPr id="0" name=""/>
        <dsp:cNvSpPr/>
      </dsp:nvSpPr>
      <dsp:spPr>
        <a:xfrm>
          <a:off x="0" y="1153793"/>
          <a:ext cx="6245265" cy="99216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Minerals Management Bureau</a:t>
          </a:r>
        </a:p>
      </dsp:txBody>
      <dsp:txXfrm>
        <a:off x="48433" y="1202226"/>
        <a:ext cx="6148399" cy="895294"/>
      </dsp:txXfrm>
    </dsp:sp>
    <dsp:sp modelId="{3DED8B99-A385-4789-BB64-BACE929E9E78}">
      <dsp:nvSpPr>
        <dsp:cNvPr id="0" name=""/>
        <dsp:cNvSpPr/>
      </dsp:nvSpPr>
      <dsp:spPr>
        <a:xfrm>
          <a:off x="0" y="2298593"/>
          <a:ext cx="6245265" cy="99216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Forest Management Bureau</a:t>
          </a:r>
        </a:p>
      </dsp:txBody>
      <dsp:txXfrm>
        <a:off x="48433" y="2347026"/>
        <a:ext cx="6148399" cy="895294"/>
      </dsp:txXfrm>
    </dsp:sp>
    <dsp:sp modelId="{A88CB47A-D494-46E8-86B4-3EEDC684940B}">
      <dsp:nvSpPr>
        <dsp:cNvPr id="0" name=""/>
        <dsp:cNvSpPr/>
      </dsp:nvSpPr>
      <dsp:spPr>
        <a:xfrm>
          <a:off x="0" y="3443393"/>
          <a:ext cx="6245265" cy="99216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Real Estate Management Bureau</a:t>
          </a:r>
        </a:p>
      </dsp:txBody>
      <dsp:txXfrm>
        <a:off x="48433" y="3491826"/>
        <a:ext cx="6148399" cy="895294"/>
      </dsp:txXfrm>
    </dsp:sp>
    <dsp:sp modelId="{B9B30FF7-69EC-4179-A600-625052868864}">
      <dsp:nvSpPr>
        <dsp:cNvPr id="0" name=""/>
        <dsp:cNvSpPr/>
      </dsp:nvSpPr>
      <dsp:spPr>
        <a:xfrm>
          <a:off x="0" y="4588193"/>
          <a:ext cx="6245265" cy="9921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Recreational Use/Public Access Program</a:t>
          </a:r>
        </a:p>
      </dsp:txBody>
      <dsp:txXfrm>
        <a:off x="48433" y="4636626"/>
        <a:ext cx="6148399" cy="8952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ABD0A-E711-469F-B794-E6FD9C80FCE9}">
      <dsp:nvSpPr>
        <dsp:cNvPr id="0" name=""/>
        <dsp:cNvSpPr/>
      </dsp:nvSpPr>
      <dsp:spPr>
        <a:xfrm>
          <a:off x="0" y="502"/>
          <a:ext cx="1085435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56A1C24-8278-4E17-BE04-5542DC5BA39A}">
      <dsp:nvSpPr>
        <dsp:cNvPr id="0" name=""/>
        <dsp:cNvSpPr/>
      </dsp:nvSpPr>
      <dsp:spPr>
        <a:xfrm>
          <a:off x="0" y="502"/>
          <a:ext cx="10854354" cy="823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Right of Way/Easement: $9,154,277</a:t>
          </a:r>
        </a:p>
      </dsp:txBody>
      <dsp:txXfrm>
        <a:off x="0" y="502"/>
        <a:ext cx="10854354" cy="823633"/>
      </dsp:txXfrm>
    </dsp:sp>
    <dsp:sp modelId="{097A5E26-0951-4B55-BDF8-96C9EC7CCD0F}">
      <dsp:nvSpPr>
        <dsp:cNvPr id="0" name=""/>
        <dsp:cNvSpPr/>
      </dsp:nvSpPr>
      <dsp:spPr>
        <a:xfrm>
          <a:off x="0" y="824136"/>
          <a:ext cx="1085435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12539E0-6D52-49BD-881D-9A1FAFA3A21B}">
      <dsp:nvSpPr>
        <dsp:cNvPr id="0" name=""/>
        <dsp:cNvSpPr/>
      </dsp:nvSpPr>
      <dsp:spPr>
        <a:xfrm>
          <a:off x="0" y="824136"/>
          <a:ext cx="10854354" cy="823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Residential Lease: $2,074,872</a:t>
          </a:r>
        </a:p>
      </dsp:txBody>
      <dsp:txXfrm>
        <a:off x="0" y="824136"/>
        <a:ext cx="10854354" cy="823633"/>
      </dsp:txXfrm>
    </dsp:sp>
    <dsp:sp modelId="{C1B6D287-BA44-452C-9C68-D9BAF843ADD9}">
      <dsp:nvSpPr>
        <dsp:cNvPr id="0" name=""/>
        <dsp:cNvSpPr/>
      </dsp:nvSpPr>
      <dsp:spPr>
        <a:xfrm>
          <a:off x="0" y="1647769"/>
          <a:ext cx="1085435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DBA6DC7-C6C1-41BA-B636-EEE436BE968F}">
      <dsp:nvSpPr>
        <dsp:cNvPr id="0" name=""/>
        <dsp:cNvSpPr/>
      </dsp:nvSpPr>
      <dsp:spPr>
        <a:xfrm>
          <a:off x="0" y="1647769"/>
          <a:ext cx="10854354" cy="823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Commercial Leasing &amp; Licensing: $2,157,454</a:t>
          </a:r>
        </a:p>
      </dsp:txBody>
      <dsp:txXfrm>
        <a:off x="0" y="1647769"/>
        <a:ext cx="10854354" cy="823633"/>
      </dsp:txXfrm>
    </dsp:sp>
    <dsp:sp modelId="{EE4C0174-B131-41EB-AF74-E2C2FB95DB83}">
      <dsp:nvSpPr>
        <dsp:cNvPr id="0" name=""/>
        <dsp:cNvSpPr/>
      </dsp:nvSpPr>
      <dsp:spPr>
        <a:xfrm>
          <a:off x="0" y="2471402"/>
          <a:ext cx="1085435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AD8729-84BB-4337-945C-CC6D2D72FF35}">
      <dsp:nvSpPr>
        <dsp:cNvPr id="0" name=""/>
        <dsp:cNvSpPr/>
      </dsp:nvSpPr>
      <dsp:spPr>
        <a:xfrm>
          <a:off x="0" y="2471402"/>
          <a:ext cx="10854354" cy="823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Conservation/Other Leasing &amp; Licensing: $363,064</a:t>
          </a:r>
        </a:p>
      </dsp:txBody>
      <dsp:txXfrm>
        <a:off x="0" y="2471402"/>
        <a:ext cx="10854354" cy="823633"/>
      </dsp:txXfrm>
    </dsp:sp>
    <dsp:sp modelId="{FD370286-FB8D-4CE2-8B48-40CF065DD28B}">
      <dsp:nvSpPr>
        <dsp:cNvPr id="0" name=""/>
        <dsp:cNvSpPr/>
      </dsp:nvSpPr>
      <dsp:spPr>
        <a:xfrm>
          <a:off x="0" y="3295035"/>
          <a:ext cx="1085435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AD8D98-4D11-43CC-9FB1-E5E14E512378}">
      <dsp:nvSpPr>
        <dsp:cNvPr id="0" name=""/>
        <dsp:cNvSpPr/>
      </dsp:nvSpPr>
      <dsp:spPr>
        <a:xfrm>
          <a:off x="0" y="3295035"/>
          <a:ext cx="10854354" cy="823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Hydro Lease: $5,581,635</a:t>
          </a:r>
        </a:p>
      </dsp:txBody>
      <dsp:txXfrm>
        <a:off x="0" y="3295035"/>
        <a:ext cx="10854354" cy="823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11257-755B-8124-2382-247B177A2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0CB3A4-21BF-B07E-372C-B70DFAADE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788DF-4779-9475-6571-0FE8DE8A1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943C-8B20-48FB-B7D8-A11CB71FDF58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DEE24-3453-6522-F050-5EB073DB2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30A1F-C84F-7E5C-159D-D3DCA8F3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B91B-6EE4-418C-A08E-E711589DD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3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6C478-8C44-3B53-833F-7A4B15FD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A5B28A-E702-1973-D4D8-8DD736783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A7A62-2D17-6E48-6783-2AD4F9A95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943C-8B20-48FB-B7D8-A11CB71FDF58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E484C-151A-2940-7792-8274E063F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66497-2985-61AF-9793-AD9E235A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B91B-6EE4-418C-A08E-E711589DD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24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050D2E-E5A1-C770-ACEE-75AD84C021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7E0705-6949-C562-0DFB-61ACACA2B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B846B-90CA-C471-00FF-57FEE4995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943C-8B20-48FB-B7D8-A11CB71FDF58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5355B-61AC-AD1F-1C3F-69C567D26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CD98D-F687-6366-EEFA-477CE671A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B91B-6EE4-418C-A08E-E711589DD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09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7D9B2-D368-066A-27C0-816B99EBD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50556-24EF-29FA-06BA-39FCF4B56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BB658-465D-1F60-3847-18960DAA9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943C-8B20-48FB-B7D8-A11CB71FDF58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CEB11-8F7C-1297-68FB-D599A7956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DC2D1-AFB3-5F77-8466-C79CEB0D1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B91B-6EE4-418C-A08E-E711589DD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1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1E630-5EDF-52E2-22E0-174D75803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EC893-1ACF-3543-489A-2D284BF37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BBABF-6476-70F0-75B0-9A128BFA6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943C-8B20-48FB-B7D8-A11CB71FDF58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26F4F-B2C9-E915-ED69-524F41158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77F07-1801-F5E3-C29F-30F419677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B91B-6EE4-418C-A08E-E711589DD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2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490E8-0E59-9E6F-A835-7D40355D3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14E75-5C14-40B6-0E97-40FE1E6C8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4887D-600C-1BC4-1059-0D18B63FF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96590-5267-B2D4-035B-FCF7FAD1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943C-8B20-48FB-B7D8-A11CB71FDF58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D2FBA-9D48-9C9C-052D-50951800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52670-A913-B705-BDA5-4BBF5F87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B91B-6EE4-418C-A08E-E711589DD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3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A2A46-6D59-B8D9-00D1-F1302914D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3AD49-33CD-18AE-F492-15607D447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0F3C1D-6D5B-1E3E-9498-33D20FB09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224EFB-FACC-82E6-5EB0-D90F5B7523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40FE57-CE2E-65BB-8F38-7FB61DB995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2F80A9-97F4-76BF-5BE7-6703DCDCE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943C-8B20-48FB-B7D8-A11CB71FDF58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EBF400-2163-6F37-E43D-EC55F93B1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44FE19-54E1-E252-7203-549A34693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B91B-6EE4-418C-A08E-E711589DD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7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DC433-978C-6DA8-52E8-AAC788013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7BBF04-53C9-3260-2598-400113B7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943C-8B20-48FB-B7D8-A11CB71FDF58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14EE22-8043-93D0-FA04-0496C3B53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34239-72E3-052C-A2F8-A0E80D2A5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B91B-6EE4-418C-A08E-E711589DD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67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5BB7F3-7634-69E2-8769-1A9F4BF7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943C-8B20-48FB-B7D8-A11CB71FDF58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19BE24-CE7E-6253-1218-327819CA2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B1161-7991-0BD4-D90E-5FB389BCB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B91B-6EE4-418C-A08E-E711589DD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8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92BB6-23AD-F448-DEEC-18C7A5FF6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DB6B8-4C97-69EF-592C-BB09E11A2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A7E27-286B-7532-33D9-C7C3413C9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65461-9FEA-F0C7-A01F-B46F3C640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943C-8B20-48FB-B7D8-A11CB71FDF58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A00FF-01B4-7E2E-2C86-0D28CECF6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8BE59-DF17-CDB7-0EC2-4D109B768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B91B-6EE4-418C-A08E-E711589DD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2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1A523-EAB8-E7A9-C468-3F280D160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D2617B-8EC2-55FC-63CD-56786E1B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8EA46-BB1C-6B54-0EAE-7BC3B9EDA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A168B-4A37-0FE4-F391-FDDEE2FA8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943C-8B20-48FB-B7D8-A11CB71FDF58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3F066-95D3-5CCB-A8F7-77E949015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927B1-CAAB-288F-3429-63AD335DA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B91B-6EE4-418C-A08E-E711589DD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6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9EE81C-B1D0-A98F-5F47-DEA8821C5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31E33-4B39-E0D4-755A-ABC8317D0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9B2B8-8BA6-0BD9-7D9F-A6A1DFD75D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A943C-8B20-48FB-B7D8-A11CB71FDF58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FF166-44A0-D4F0-6F47-DB4F03561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648F0-6C6D-4DF3-EBCD-67F0EC1E6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5B91B-6EE4-418C-A08E-E711589DD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6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C_B95673BE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66AA3B-0F0F-BF5A-2E01-FA4B144C3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1383528"/>
            <a:ext cx="5925989" cy="3167510"/>
          </a:xfrm>
        </p:spPr>
        <p:txBody>
          <a:bodyPr anchor="b">
            <a:normAutofit/>
          </a:bodyPr>
          <a:lstStyle/>
          <a:p>
            <a:pPr algn="r"/>
            <a:r>
              <a:rPr lang="en-US" sz="7400" dirty="0">
                <a:latin typeface="Calibri Light" panose="020F0302020204030204" pitchFamily="34" charset="0"/>
                <a:cs typeface="Calibri Light" panose="020F0302020204030204" pitchFamily="34" charset="0"/>
              </a:rPr>
              <a:t>Trust Lands Management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F5FC99-BC43-D387-AC80-FB2D7EC27C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1" y="4582814"/>
            <a:ext cx="5925987" cy="1312657"/>
          </a:xfrm>
        </p:spPr>
        <p:txBody>
          <a:bodyPr anchor="t">
            <a:normAutofit/>
          </a:bodyPr>
          <a:lstStyle/>
          <a:p>
            <a:pPr algn="r"/>
            <a:r>
              <a:rPr lang="en-US" sz="3200" dirty="0">
                <a:cs typeface="Calibri Light" panose="020F0302020204030204" pitchFamily="34" charset="0"/>
              </a:rPr>
              <a:t>Fiscal Year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F8ED17-0949-D423-6C41-60BEF7E5D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950" y="2209474"/>
            <a:ext cx="2589795" cy="24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72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64297C-3DAC-2015-80B7-4E6B5F2CA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Forest Management: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82B55-466C-E7F2-4157-88A268684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22" y="2071315"/>
            <a:ext cx="11237661" cy="4548145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52 million board feet (MMBF) sold of the 62.5 million offered for sale</a:t>
            </a:r>
          </a:p>
          <a:p>
            <a:pPr marL="227013" lvl="1" indent="-227013">
              <a:lnSpc>
                <a:spcPct val="150000"/>
              </a:lnSpc>
            </a:pPr>
            <a:r>
              <a:rPr lang="en-US" sz="2200" dirty="0"/>
              <a:t>Stumpage value of $9.3 million </a:t>
            </a:r>
          </a:p>
          <a:p>
            <a:pPr marL="0" lvl="1" indent="169863" defTabSz="227013">
              <a:lnSpc>
                <a:spcPct val="150000"/>
              </a:lnSpc>
            </a:pPr>
            <a:r>
              <a:rPr lang="en-US" sz="2200" dirty="0"/>
              <a:t> Average stumpage price decreased 3% from FY 2022 to $178 per thousand board feet (MBF)</a:t>
            </a:r>
          </a:p>
          <a:p>
            <a:pPr marL="0" lvl="1" indent="227013">
              <a:lnSpc>
                <a:spcPct val="150000"/>
              </a:lnSpc>
            </a:pPr>
            <a:r>
              <a:rPr lang="en-US" sz="2200" dirty="0"/>
              <a:t>Investment of $1.2 million into road infrastructure</a:t>
            </a:r>
          </a:p>
          <a:p>
            <a:pPr marL="0" lvl="1" indent="227013">
              <a:lnSpc>
                <a:spcPct val="150000"/>
              </a:lnSpc>
            </a:pPr>
            <a:r>
              <a:rPr lang="en-US" sz="2200" dirty="0"/>
              <a:t>46 MMBF harvested generating $8.1 million in revenue</a:t>
            </a:r>
          </a:p>
          <a:p>
            <a:pPr marL="0" lvl="1" indent="169863">
              <a:lnSpc>
                <a:spcPct val="150000"/>
              </a:lnSpc>
            </a:pPr>
            <a:r>
              <a:rPr lang="en-US" sz="2200" dirty="0"/>
              <a:t> Planted 316,428 seedlings on State Trust Lands</a:t>
            </a:r>
          </a:p>
          <a:p>
            <a:pPr marL="0" lvl="1" indent="169863">
              <a:lnSpc>
                <a:spcPct val="150000"/>
              </a:lnSpc>
            </a:pPr>
            <a:r>
              <a:rPr lang="en-US" sz="2200" dirty="0"/>
              <a:t> Put over 13,000 acres under active management</a:t>
            </a:r>
          </a:p>
        </p:txBody>
      </p:sp>
    </p:spTree>
    <p:extLst>
      <p:ext uri="{BB962C8B-B14F-4D97-AF65-F5344CB8AC3E}">
        <p14:creationId xmlns:p14="http://schemas.microsoft.com/office/powerpoint/2010/main" val="225221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0CB03A5-D50B-B9A8-2927-AA73C4F97B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0165338"/>
              </p:ext>
            </p:extLst>
          </p:nvPr>
        </p:nvGraphicFramePr>
        <p:xfrm>
          <a:off x="1120477" y="1123527"/>
          <a:ext cx="9951041" cy="460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2670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947452-CEC8-190E-780F-321D8F5E4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Real Estate Management:</a:t>
            </a: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extBox 4">
            <a:extLst>
              <a:ext uri="{FF2B5EF4-FFF2-40B4-BE49-F238E27FC236}">
                <a16:creationId xmlns:a16="http://schemas.microsoft.com/office/drawing/2014/main" id="{6945692A-C12F-6E63-72B5-5C8A087AB4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6476139"/>
              </p:ext>
            </p:extLst>
          </p:nvPr>
        </p:nvGraphicFramePr>
        <p:xfrm>
          <a:off x="572493" y="2071316"/>
          <a:ext cx="10854354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1725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8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0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2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63AF39E-AF31-4766-5D55-1E61F306A4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6289978"/>
              </p:ext>
            </p:extLst>
          </p:nvPr>
        </p:nvGraphicFramePr>
        <p:xfrm>
          <a:off x="1120477" y="1123527"/>
          <a:ext cx="9951041" cy="460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5071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53E23D-7150-E59F-A20A-680FE0916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Recreational Use Program: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36217-59D7-E132-418A-9BEAC3D35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8273795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Recreational Use Revenue $1,859,691</a:t>
            </a:r>
          </a:p>
          <a:p>
            <a:pPr indent="-1588">
              <a:lnSpc>
                <a:spcPct val="150000"/>
              </a:lnSpc>
            </a:pPr>
            <a:r>
              <a:rPr lang="en-US" dirty="0"/>
              <a:t>General Rec Use licenses: $261,772</a:t>
            </a:r>
          </a:p>
          <a:p>
            <a:pPr indent="-1588">
              <a:lnSpc>
                <a:spcPct val="150000"/>
              </a:lnSpc>
            </a:pPr>
            <a:r>
              <a:rPr lang="en-US" dirty="0"/>
              <a:t>Conservation Licenses: $1,325,626</a:t>
            </a:r>
          </a:p>
          <a:p>
            <a:pPr indent="-1588">
              <a:lnSpc>
                <a:spcPct val="150000"/>
              </a:lnSpc>
            </a:pPr>
            <a:r>
              <a:rPr lang="en-US" dirty="0"/>
              <a:t>Special Rec Use Licenses:  $272,293</a:t>
            </a:r>
          </a:p>
        </p:txBody>
      </p:sp>
    </p:spTree>
    <p:extLst>
      <p:ext uri="{BB962C8B-B14F-4D97-AF65-F5344CB8AC3E}">
        <p14:creationId xmlns:p14="http://schemas.microsoft.com/office/powerpoint/2010/main" val="310945068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FD40F49-CC2F-B857-CEB3-FEB58C5DC1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0848299"/>
              </p:ext>
            </p:extLst>
          </p:nvPr>
        </p:nvGraphicFramePr>
        <p:xfrm>
          <a:off x="1120477" y="1123527"/>
          <a:ext cx="9951041" cy="460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1281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66AA3B-0F0F-BF5A-2E01-FA4B144C3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774" y="831584"/>
            <a:ext cx="5925989" cy="3167510"/>
          </a:xfrm>
        </p:spPr>
        <p:txBody>
          <a:bodyPr anchor="b">
            <a:normAutofit/>
          </a:bodyPr>
          <a:lstStyle/>
          <a:p>
            <a:pPr algn="r"/>
            <a:r>
              <a:rPr lang="en-US" sz="7400" dirty="0">
                <a:latin typeface="Calibri Light" panose="020F0302020204030204" pitchFamily="34" charset="0"/>
                <a:cs typeface="Calibri Light" panose="020F0302020204030204" pitchFamily="34" charset="0"/>
              </a:rPr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F8ED17-0949-D423-6C41-60BEF7E5D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950" y="2209474"/>
            <a:ext cx="2589795" cy="24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39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4B0359E-3060-4DE2-8A57-A04C38F175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521577"/>
              </p:ext>
            </p:extLst>
          </p:nvPr>
        </p:nvGraphicFramePr>
        <p:xfrm>
          <a:off x="1120477" y="1123527"/>
          <a:ext cx="9951041" cy="460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1480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0" name="Rectangle 105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E6BF4-CF6A-7005-7E96-CC2C80A91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b="1" dirty="0"/>
              <a:t>Funding Our Public Schools </a:t>
            </a:r>
          </a:p>
        </p:txBody>
      </p:sp>
      <p:sp>
        <p:nvSpPr>
          <p:cNvPr id="106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69" name="Content Placeholder 2">
            <a:extLst>
              <a:ext uri="{FF2B5EF4-FFF2-40B4-BE49-F238E27FC236}">
                <a16:creationId xmlns:a16="http://schemas.microsoft.com/office/drawing/2014/main" id="{A05BEB2D-AC2F-0B23-833F-A48197FA40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9461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5571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85B676-5041-2DD5-A715-6F5654CCF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r>
              <a:rPr lang="en-US" sz="5400" b="1" dirty="0"/>
              <a:t>DNRC Trust Land Bureaus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4350E6-87B2-6387-8050-8A369A0585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876568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234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7D0DD0B-89F4-BF40-5E56-3B9C5B2A270A}"/>
              </a:ext>
            </a:extLst>
          </p:cNvPr>
          <p:cNvSpPr txBox="1">
            <a:spLocks/>
          </p:cNvSpPr>
          <p:nvPr/>
        </p:nvSpPr>
        <p:spPr>
          <a:xfrm>
            <a:off x="914399" y="3139210"/>
            <a:ext cx="4931991" cy="261070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	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solidFill>
                  <a:srgbClr val="000000"/>
                </a:solidFill>
              </a:rPr>
              <a:t>5,683,404 bushels of wheat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solidFill>
                  <a:srgbClr val="000000"/>
                </a:solidFill>
              </a:rPr>
              <a:t>788,338 bushels of barley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solidFill>
                  <a:srgbClr val="000000"/>
                </a:solidFill>
              </a:rPr>
              <a:t>71,504 tons of hay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	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2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2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9DECFC-AE83-418B-D04D-B4B7224CED3E}"/>
              </a:ext>
            </a:extLst>
          </p:cNvPr>
          <p:cNvSpPr txBox="1">
            <a:spLocks/>
          </p:cNvSpPr>
          <p:nvPr/>
        </p:nvSpPr>
        <p:spPr>
          <a:xfrm>
            <a:off x="6755022" y="3139210"/>
            <a:ext cx="4528347" cy="261070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b="1" dirty="0"/>
          </a:p>
          <a:p>
            <a:pPr marL="0" indent="0" algn="ctr">
              <a:buNone/>
            </a:pPr>
            <a:r>
              <a:rPr lang="en-US" dirty="0"/>
              <a:t>$/AUM increased from $12.83 to $13.16 as a result of an increase in beef cattle prices.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FC6B1-922C-BDB5-99E9-175F04E1C58F}"/>
              </a:ext>
            </a:extLst>
          </p:cNvPr>
          <p:cNvSpPr txBox="1">
            <a:spLocks/>
          </p:cNvSpPr>
          <p:nvPr/>
        </p:nvSpPr>
        <p:spPr>
          <a:xfrm>
            <a:off x="908631" y="1985450"/>
            <a:ext cx="4937760" cy="11537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b="1" dirty="0"/>
              <a:t>Agriculture Lease Revenues: $</a:t>
            </a:r>
            <a:r>
              <a:rPr lang="en-US" sz="3000" b="1" i="0" strike="noStrike" dirty="0">
                <a:effectLst/>
                <a:latin typeface="Arial" panose="020B0604020202020204" pitchFamily="34" charset="0"/>
              </a:rPr>
              <a:t>16,568,602</a:t>
            </a:r>
            <a:r>
              <a:rPr lang="en-US" sz="3000" b="0" i="0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3EA9AB-3139-3C0E-9660-9D17E2F124D9}"/>
              </a:ext>
            </a:extLst>
          </p:cNvPr>
          <p:cNvSpPr txBox="1">
            <a:spLocks/>
          </p:cNvSpPr>
          <p:nvPr/>
        </p:nvSpPr>
        <p:spPr>
          <a:xfrm>
            <a:off x="6755022" y="1985450"/>
            <a:ext cx="4528347" cy="11537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000" b="1" dirty="0"/>
              <a:t>Grazing Revenues: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b="1" dirty="0">
                <a:latin typeface="Arial" panose="020B0604020202020204" pitchFamily="34" charset="0"/>
              </a:rPr>
              <a:t>$13,662,983 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B075AE3-D64E-9BC6-C28B-3F361F195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Ag &amp; Grazing Management:</a:t>
            </a:r>
          </a:p>
        </p:txBody>
      </p:sp>
    </p:spTree>
    <p:extLst>
      <p:ext uri="{BB962C8B-B14F-4D97-AF65-F5344CB8AC3E}">
        <p14:creationId xmlns:p14="http://schemas.microsoft.com/office/powerpoint/2010/main" val="2840745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9E54C2C-2606-4299-9BEE-6A91A8B218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9761787"/>
              </p:ext>
            </p:extLst>
          </p:nvPr>
        </p:nvGraphicFramePr>
        <p:xfrm>
          <a:off x="1120477" y="1129833"/>
          <a:ext cx="9951041" cy="460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4204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1044B0-4768-2F95-116A-1CE5D2111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Minerals Management: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47F5A-ACE5-C418-D50B-C32346E3C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10772373" cy="4119172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FY23 Revenue from mineral activities totaled $68,171,044</a:t>
            </a:r>
          </a:p>
          <a:p>
            <a:pPr indent="228600">
              <a:lnSpc>
                <a:spcPct val="150000"/>
              </a:lnSpc>
            </a:pPr>
            <a:r>
              <a:rPr lang="en-US" dirty="0"/>
              <a:t>Average price per barrel: $81.37</a:t>
            </a:r>
          </a:p>
          <a:p>
            <a:pPr indent="228600">
              <a:lnSpc>
                <a:spcPct val="150000"/>
              </a:lnSpc>
            </a:pPr>
            <a:r>
              <a:rPr lang="en-US" dirty="0"/>
              <a:t>Oil &amp; Gas royalty revenue: $20,720,400</a:t>
            </a:r>
          </a:p>
          <a:p>
            <a:pPr indent="228600">
              <a:lnSpc>
                <a:spcPct val="150000"/>
              </a:lnSpc>
            </a:pPr>
            <a:r>
              <a:rPr lang="en-US" dirty="0"/>
              <a:t>Coal Royalty revenue: $46,251,344</a:t>
            </a:r>
          </a:p>
          <a:p>
            <a:pPr indent="228600">
              <a:lnSpc>
                <a:spcPct val="150000"/>
              </a:lnSpc>
            </a:pPr>
            <a:r>
              <a:rPr lang="en-US" dirty="0"/>
              <a:t>Other Mineral revenue: $1,199,300</a:t>
            </a:r>
          </a:p>
        </p:txBody>
      </p:sp>
    </p:spTree>
    <p:extLst>
      <p:ext uri="{BB962C8B-B14F-4D97-AF65-F5344CB8AC3E}">
        <p14:creationId xmlns:p14="http://schemas.microsoft.com/office/powerpoint/2010/main" val="2156185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F3180-E21C-1C03-DA20-BD04E51E7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5182"/>
            <a:ext cx="10515600" cy="5241781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ea typeface="Times New Roman" panose="02020603050405020304" pitchFamily="18" charset="0"/>
              </a:rPr>
              <a:t>479,884</a:t>
            </a:r>
            <a:r>
              <a:rPr lang="en-US" dirty="0"/>
              <a:t> acres under </a:t>
            </a:r>
            <a:r>
              <a:rPr lang="en-US" dirty="0">
                <a:effectLst/>
                <a:ea typeface="Times New Roman" panose="02020603050405020304" pitchFamily="18" charset="0"/>
              </a:rPr>
              <a:t>1,279 </a:t>
            </a:r>
            <a:r>
              <a:rPr lang="en-US" dirty="0"/>
              <a:t> lease agreements for Oil &amp; Gas:</a:t>
            </a:r>
          </a:p>
          <a:p>
            <a:pPr marL="457200" indent="0"/>
            <a:r>
              <a:rPr lang="en-US" dirty="0">
                <a:effectLst/>
                <a:ea typeface="Times New Roman" panose="02020603050405020304" pitchFamily="18" charset="0"/>
              </a:rPr>
              <a:t>584 </a:t>
            </a:r>
            <a:r>
              <a:rPr lang="en-US" dirty="0"/>
              <a:t> leases are producing from </a:t>
            </a:r>
            <a:r>
              <a:rPr lang="en-US" dirty="0">
                <a:effectLst/>
                <a:ea typeface="Times New Roman" panose="02020603050405020304" pitchFamily="18" charset="0"/>
              </a:rPr>
              <a:t>214,038 </a:t>
            </a:r>
            <a:r>
              <a:rPr lang="en-US" dirty="0"/>
              <a:t> acres</a:t>
            </a:r>
          </a:p>
          <a:p>
            <a:pPr marL="457200" indent="0"/>
            <a:r>
              <a:rPr lang="en-US" dirty="0">
                <a:effectLst/>
                <a:ea typeface="Times New Roman" panose="02020603050405020304" pitchFamily="18" charset="0"/>
              </a:rPr>
              <a:t>1.19 </a:t>
            </a:r>
            <a:r>
              <a:rPr lang="en-US" dirty="0"/>
              <a:t> thousand barrels of oil</a:t>
            </a:r>
          </a:p>
          <a:p>
            <a:pPr marL="457200" indent="0"/>
            <a:r>
              <a:rPr lang="en-US" dirty="0">
                <a:effectLst/>
                <a:ea typeface="Times New Roman" panose="02020603050405020304" pitchFamily="18" charset="0"/>
              </a:rPr>
              <a:t>2.46 </a:t>
            </a:r>
            <a:r>
              <a:rPr lang="en-US" dirty="0"/>
              <a:t> million mcf (thousand cubic feet) of gas</a:t>
            </a:r>
          </a:p>
          <a:p>
            <a:pPr marL="457200" indent="0">
              <a:buNone/>
            </a:pPr>
            <a:endParaRPr lang="en-US" dirty="0"/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14,412 </a:t>
            </a:r>
            <a:r>
              <a:rPr lang="en-US" dirty="0"/>
              <a:t> acres under 30 lease agreements for Coal</a:t>
            </a:r>
          </a:p>
          <a:p>
            <a:pPr marL="457200" indent="0"/>
            <a:r>
              <a:rPr lang="en-US" dirty="0"/>
              <a:t>6 leases are producing from 2,520 acres</a:t>
            </a:r>
          </a:p>
          <a:p>
            <a:pPr marL="457200" indent="0"/>
            <a:r>
              <a:rPr lang="en-US" dirty="0"/>
              <a:t>8.4 million tons of coal</a:t>
            </a:r>
          </a:p>
        </p:txBody>
      </p:sp>
    </p:spTree>
    <p:extLst>
      <p:ext uri="{BB962C8B-B14F-4D97-AF65-F5344CB8AC3E}">
        <p14:creationId xmlns:p14="http://schemas.microsoft.com/office/powerpoint/2010/main" val="499647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B885133-85DA-E7CF-9EAD-980040B22E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476996"/>
              </p:ext>
            </p:extLst>
          </p:nvPr>
        </p:nvGraphicFramePr>
        <p:xfrm>
          <a:off x="643466" y="643466"/>
          <a:ext cx="10905067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6385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6365</TotalTime>
  <Words>402</Words>
  <Application>Microsoft Office PowerPoint</Application>
  <PresentationFormat>Widescreen</PresentationFormat>
  <Paragraphs>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Wingdings</vt:lpstr>
      <vt:lpstr>Office Theme</vt:lpstr>
      <vt:lpstr>Trust Lands Management Review</vt:lpstr>
      <vt:lpstr>PowerPoint Presentation</vt:lpstr>
      <vt:lpstr>Funding Our Public Schools </vt:lpstr>
      <vt:lpstr>DNRC Trust Land Bureaus</vt:lpstr>
      <vt:lpstr>Ag &amp; Grazing Management:</vt:lpstr>
      <vt:lpstr>PowerPoint Presentation</vt:lpstr>
      <vt:lpstr>Minerals Management:</vt:lpstr>
      <vt:lpstr>PowerPoint Presentation</vt:lpstr>
      <vt:lpstr>PowerPoint Presentation</vt:lpstr>
      <vt:lpstr>Forest Management:</vt:lpstr>
      <vt:lpstr>PowerPoint Presentation</vt:lpstr>
      <vt:lpstr>Real Estate Management:</vt:lpstr>
      <vt:lpstr>PowerPoint Presentation</vt:lpstr>
      <vt:lpstr>Recreational Use Program: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Monroe, Rebecca</dc:creator>
  <cp:lastModifiedBy>Holzer, Brett</cp:lastModifiedBy>
  <cp:revision>174</cp:revision>
  <cp:lastPrinted>2023-11-03T17:53:00Z</cp:lastPrinted>
  <dcterms:created xsi:type="dcterms:W3CDTF">2023-09-28T20:30:51Z</dcterms:created>
  <dcterms:modified xsi:type="dcterms:W3CDTF">2023-11-16T17:31:46Z</dcterms:modified>
</cp:coreProperties>
</file>